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3" r:id="rId5"/>
    <p:sldId id="264" r:id="rId6"/>
    <p:sldId id="261" r:id="rId7"/>
    <p:sldId id="257" r:id="rId8"/>
    <p:sldId id="259" r:id="rId9"/>
    <p:sldId id="258" r:id="rId10"/>
    <p:sldId id="260" r:id="rId11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90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80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30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46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80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77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01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56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04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8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F56D-77C3-4956-B1C1-4738AF12F534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761D-A816-4A84-9E2C-3131A65C35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48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706" y="189782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der Regionalkonferenz der Bezirksregierung Köln -</a:t>
            </a:r>
            <a:br>
              <a:rPr lang="de-DE" sz="2400" b="1" dirty="0" smtClean="0"/>
            </a:br>
            <a:endParaRPr lang="de-DE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94602" y="1255651"/>
            <a:ext cx="9150359" cy="5119269"/>
          </a:xfrm>
        </p:spPr>
        <p:txBody>
          <a:bodyPr>
            <a:normAutofit fontScale="92500" lnSpcReduction="20000"/>
          </a:bodyPr>
          <a:lstStyle/>
          <a:p>
            <a:r>
              <a:rPr lang="de-DE" sz="2600" b="1" dirty="0" smtClean="0"/>
              <a:t>Steckbrief des Vertreters der Bezirksregierung   </a:t>
            </a:r>
            <a:r>
              <a:rPr lang="de-DE" sz="2600" b="1" i="1" dirty="0" smtClean="0"/>
              <a:t>(Christoph Lützenkirchen in Vertretung des Dezernenten Boris Preuss)</a:t>
            </a:r>
          </a:p>
          <a:p>
            <a:pPr algn="l"/>
            <a:r>
              <a:rPr lang="de-DE" sz="3000" b="1" u="sng" dirty="0" smtClean="0">
                <a:solidFill>
                  <a:srgbClr val="C00000"/>
                </a:solidFill>
              </a:rPr>
              <a:t>Regionalkonferenz</a:t>
            </a:r>
          </a:p>
          <a:p>
            <a:pPr algn="l">
              <a:lnSpc>
                <a:spcPct val="120000"/>
              </a:lnSpc>
            </a:pPr>
            <a:r>
              <a:rPr lang="de-DE" u="sng" dirty="0" smtClean="0"/>
              <a:t>Veranstalter</a:t>
            </a:r>
            <a:r>
              <a:rPr lang="de-DE" dirty="0" smtClean="0"/>
              <a:t>: 	Die </a:t>
            </a:r>
            <a:r>
              <a:rPr lang="de-DE" dirty="0"/>
              <a:t>Regionalkonferenz ist eine Kooperationsveranstaltung </a:t>
            </a:r>
            <a:r>
              <a:rPr lang="de-DE" dirty="0" smtClean="0"/>
              <a:t>der 		</a:t>
            </a:r>
            <a:r>
              <a:rPr lang="de-DE" dirty="0" smtClean="0"/>
              <a:t>Bezirksregierung </a:t>
            </a:r>
            <a:r>
              <a:rPr lang="de-DE" dirty="0" smtClean="0"/>
              <a:t>Köln </a:t>
            </a:r>
            <a:r>
              <a:rPr lang="de-DE" dirty="0"/>
              <a:t>mit dem LVR-Landesjugendamt </a:t>
            </a:r>
            <a:r>
              <a:rPr lang="de-DE" dirty="0" smtClean="0"/>
              <a:t>			Rheinland und der Serviceagentur Ganztägig lernen NRW. </a:t>
            </a:r>
            <a:r>
              <a:rPr lang="de-DE" dirty="0" smtClean="0"/>
              <a:t>		Diese findet </a:t>
            </a:r>
            <a:r>
              <a:rPr lang="de-DE" dirty="0" smtClean="0"/>
              <a:t>2x jährlich statt.</a:t>
            </a:r>
            <a:endParaRPr lang="de-DE" b="1" dirty="0" smtClean="0"/>
          </a:p>
          <a:p>
            <a:pPr algn="l"/>
            <a:endParaRPr lang="de-DE" dirty="0" smtClean="0"/>
          </a:p>
          <a:p>
            <a:pPr algn="l"/>
            <a:r>
              <a:rPr lang="de-DE" u="sng" dirty="0" smtClean="0"/>
              <a:t>Teilnehmer: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Untere Schulaufsicht mit der Generale OGS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Fachberater*innen im Ganztag (</a:t>
            </a:r>
            <a:r>
              <a:rPr lang="de-DE" dirty="0" err="1" smtClean="0"/>
              <a:t>BIG‘s</a:t>
            </a:r>
            <a:r>
              <a:rPr lang="de-DE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Vertreter*innen der Jugendämter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Vertreter*innen der Bildungsnetzwerke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Sprecher des Regionalen Qualitätszirkels, SAG, </a:t>
            </a:r>
            <a:r>
              <a:rPr lang="de-DE" dirty="0" err="1" smtClean="0"/>
              <a:t>Qualis</a:t>
            </a:r>
            <a:r>
              <a:rPr lang="de-DE" dirty="0" smtClean="0"/>
              <a:t>, 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 smtClean="0"/>
          </a:p>
          <a:p>
            <a:pPr algn="l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055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2477" y="1583456"/>
            <a:ext cx="11110820" cy="4800092"/>
          </a:xfrm>
        </p:spPr>
        <p:txBody>
          <a:bodyPr>
            <a:normAutofit/>
          </a:bodyPr>
          <a:lstStyle/>
          <a:p>
            <a:pPr algn="l"/>
            <a:r>
              <a:rPr lang="de-DE" sz="2800" b="1" i="1" dirty="0" err="1" smtClean="0"/>
              <a:t>Gelingensbedingungen</a:t>
            </a:r>
            <a:r>
              <a:rPr lang="de-DE" sz="2800" b="1" i="1" dirty="0" smtClean="0"/>
              <a:t> einer qualitativen kommunalen QZ-Arbeit: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b="1" dirty="0" smtClean="0"/>
              <a:t>Teilnahme </a:t>
            </a:r>
            <a:r>
              <a:rPr lang="de-DE" b="1" u="sng" dirty="0" smtClean="0"/>
              <a:t>aller</a:t>
            </a:r>
            <a:r>
              <a:rPr lang="de-DE" b="1" dirty="0" smtClean="0"/>
              <a:t> Verantwortlichen für die OGS </a:t>
            </a:r>
            <a:r>
              <a:rPr lang="de-DE" dirty="0" smtClean="0"/>
              <a:t>in einer Kommune, um zu </a:t>
            </a:r>
            <a:r>
              <a:rPr lang="de-DE" i="1" dirty="0" smtClean="0"/>
              <a:t>gemeinsamen</a:t>
            </a:r>
            <a:r>
              <a:rPr lang="de-DE" dirty="0" smtClean="0"/>
              <a:t> und </a:t>
            </a:r>
            <a:r>
              <a:rPr lang="de-DE" i="1" dirty="0" smtClean="0"/>
              <a:t>gemeinsam getragenen Vereinbarungen </a:t>
            </a:r>
            <a:r>
              <a:rPr lang="de-DE" dirty="0" smtClean="0"/>
              <a:t>zu kommen.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 smtClean="0"/>
              <a:t>Sicherung der verschiedenen </a:t>
            </a:r>
            <a:r>
              <a:rPr lang="de-DE" b="1" dirty="0" smtClean="0"/>
              <a:t>Rahmenbedingungen.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 smtClean="0"/>
              <a:t>Gemeinsame Entwicklung </a:t>
            </a:r>
            <a:r>
              <a:rPr lang="de-DE" dirty="0" smtClean="0"/>
              <a:t>der </a:t>
            </a:r>
            <a:r>
              <a:rPr lang="de-DE" b="1" dirty="0" smtClean="0"/>
              <a:t>inhaltlichen Gestaltung </a:t>
            </a:r>
            <a:r>
              <a:rPr lang="de-DE" dirty="0" smtClean="0"/>
              <a:t>der OGS.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 smtClean="0"/>
              <a:t>Sicherung einer </a:t>
            </a:r>
            <a:r>
              <a:rPr lang="de-DE" b="1" dirty="0" smtClean="0"/>
              <a:t>kontinuierlichen Moderation</a:t>
            </a:r>
            <a:r>
              <a:rPr lang="de-DE" dirty="0" smtClean="0"/>
              <a:t>.</a:t>
            </a:r>
          </a:p>
          <a:p>
            <a:pPr algn="l"/>
            <a:r>
              <a:rPr lang="de-DE" dirty="0" smtClean="0"/>
              <a:t>		   </a:t>
            </a:r>
          </a:p>
          <a:p>
            <a:pPr algn="l"/>
            <a:r>
              <a:rPr lang="de-DE" dirty="0"/>
              <a:t>	 </a:t>
            </a:r>
            <a:r>
              <a:rPr lang="de-DE" dirty="0" smtClean="0"/>
              <a:t>         </a:t>
            </a:r>
            <a:r>
              <a:rPr lang="de-DE" b="1" dirty="0" smtClean="0"/>
              <a:t>Regelmäßige ergebnisorientierte Treffen</a:t>
            </a:r>
          </a:p>
          <a:p>
            <a:pPr algn="l"/>
            <a:endParaRPr lang="de-DE" dirty="0"/>
          </a:p>
          <a:p>
            <a:pPr algn="l"/>
            <a:r>
              <a:rPr lang="de-DE" sz="2800" b="1" dirty="0" smtClean="0"/>
              <a:t>        Zusammenwachsen der verschiedenen Professionen</a:t>
            </a: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12476" y="250167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des regionalen QZ Köln</a:t>
            </a:r>
            <a:br>
              <a:rPr lang="de-DE" sz="2400" b="1" dirty="0" smtClean="0"/>
            </a:br>
            <a:endParaRPr lang="de-DE" sz="2400" b="1" dirty="0"/>
          </a:p>
        </p:txBody>
      </p:sp>
      <p:sp>
        <p:nvSpPr>
          <p:cNvPr id="2" name="Pfeil nach unten 1"/>
          <p:cNvSpPr/>
          <p:nvPr/>
        </p:nvSpPr>
        <p:spPr>
          <a:xfrm>
            <a:off x="4347714" y="4226944"/>
            <a:ext cx="569343" cy="500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/>
          <p:cNvSpPr/>
          <p:nvPr/>
        </p:nvSpPr>
        <p:spPr>
          <a:xfrm>
            <a:off x="4347713" y="5138469"/>
            <a:ext cx="569343" cy="500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706" y="189782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der Regionalkonferenz der Bezirksregierung Köln -</a:t>
            </a:r>
            <a:br>
              <a:rPr lang="de-DE" sz="2400" b="1" dirty="0" smtClean="0"/>
            </a:br>
            <a:endParaRPr lang="de-DE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94603" y="1255652"/>
            <a:ext cx="9144000" cy="4894982"/>
          </a:xfrm>
        </p:spPr>
        <p:txBody>
          <a:bodyPr>
            <a:normAutofit fontScale="92500" lnSpcReduction="10000"/>
          </a:bodyPr>
          <a:lstStyle/>
          <a:p>
            <a:r>
              <a:rPr lang="de-DE" b="1" dirty="0" smtClean="0"/>
              <a:t> </a:t>
            </a:r>
            <a:endParaRPr lang="de-DE" b="1" i="1" dirty="0" smtClean="0"/>
          </a:p>
          <a:p>
            <a:pPr algn="l"/>
            <a:r>
              <a:rPr lang="de-DE" sz="3000" b="1" u="sng" dirty="0" smtClean="0">
                <a:solidFill>
                  <a:srgbClr val="C00000"/>
                </a:solidFill>
              </a:rPr>
              <a:t>Regionalkonferenz</a:t>
            </a:r>
            <a:endParaRPr lang="de-DE" sz="3000" dirty="0" smtClean="0"/>
          </a:p>
          <a:p>
            <a:pPr algn="l"/>
            <a:endParaRPr lang="de-DE" sz="1500" u="sng" dirty="0" smtClean="0"/>
          </a:p>
          <a:p>
            <a:pPr algn="l"/>
            <a:r>
              <a:rPr lang="de-DE" u="sng" dirty="0" smtClean="0"/>
              <a:t>Steuergruppe</a:t>
            </a:r>
            <a:r>
              <a:rPr lang="de-DE" u="sng" dirty="0" smtClean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Bezirksregierung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LVR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Untere Schulaufsicht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Jugendamt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Fachberatung Ganztag</a:t>
            </a:r>
          </a:p>
          <a:p>
            <a:pPr algn="l"/>
            <a:r>
              <a:rPr lang="de-DE" b="1" u="sng" dirty="0" smtClean="0"/>
              <a:t>Schwerpunkt/Fokus: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Betrachtung der Steuerungsebene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Steuerungsimpulse für die </a:t>
            </a:r>
            <a:r>
              <a:rPr lang="de-DE" dirty="0" smtClean="0"/>
              <a:t>Region</a:t>
            </a:r>
            <a:endParaRPr lang="de-DE" dirty="0" smtClean="0"/>
          </a:p>
          <a:p>
            <a:pPr algn="l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632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706" y="189782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der Regionalkonferenz der Bezirksregierung Köln -</a:t>
            </a:r>
            <a:br>
              <a:rPr lang="de-DE" sz="2400" b="1" dirty="0" smtClean="0"/>
            </a:br>
            <a:endParaRPr lang="de-DE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94603" y="1255652"/>
            <a:ext cx="9144000" cy="4636190"/>
          </a:xfrm>
        </p:spPr>
        <p:txBody>
          <a:bodyPr>
            <a:normAutofit/>
          </a:bodyPr>
          <a:lstStyle/>
          <a:p>
            <a:r>
              <a:rPr lang="de-DE" b="1" dirty="0" smtClean="0"/>
              <a:t> </a:t>
            </a:r>
            <a:endParaRPr lang="de-DE" b="1" i="1" dirty="0" smtClean="0"/>
          </a:p>
          <a:p>
            <a:pPr algn="l"/>
            <a:r>
              <a:rPr lang="de-DE" sz="2800" b="1" u="sng" dirty="0" smtClean="0">
                <a:solidFill>
                  <a:srgbClr val="C00000"/>
                </a:solidFill>
              </a:rPr>
              <a:t>Regionalkonferenz</a:t>
            </a:r>
            <a:endParaRPr lang="de-DE" sz="2800" dirty="0"/>
          </a:p>
          <a:p>
            <a:pPr algn="l"/>
            <a:endParaRPr lang="de-DE" sz="1800" b="1" dirty="0" smtClean="0"/>
          </a:p>
          <a:p>
            <a:pPr algn="l"/>
            <a:r>
              <a:rPr lang="de-DE" b="1" dirty="0" smtClean="0"/>
              <a:t>Langfristiges </a:t>
            </a:r>
            <a:r>
              <a:rPr lang="de-DE" b="1" dirty="0" smtClean="0"/>
              <a:t>Ziel</a:t>
            </a:r>
            <a:r>
              <a:rPr lang="de-DE" dirty="0" smtClean="0"/>
              <a:t>: </a:t>
            </a: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Austausch </a:t>
            </a:r>
            <a:r>
              <a:rPr lang="de-DE" dirty="0"/>
              <a:t>über regionale Qualitätsentwicklungsprozesse (Best </a:t>
            </a:r>
            <a:r>
              <a:rPr lang="de-DE" dirty="0" err="1"/>
              <a:t>Practise</a:t>
            </a:r>
            <a:r>
              <a:rPr lang="de-DE" dirty="0"/>
              <a:t> Beispiele)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Anregungen </a:t>
            </a:r>
            <a:r>
              <a:rPr lang="de-DE" dirty="0"/>
              <a:t>und Impulse für die qualitative Weiterentwicklung der OGS auf regionaler und kommunaler Ebene geben. </a:t>
            </a: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Kooperative </a:t>
            </a:r>
            <a:r>
              <a:rPr lang="de-DE" dirty="0"/>
              <a:t>Handlungskonzepte entwickeln </a:t>
            </a:r>
          </a:p>
          <a:p>
            <a:pPr algn="l"/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 smtClean="0"/>
          </a:p>
          <a:p>
            <a:pPr algn="l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02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706" y="189782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der Regionalkonferenz der Bezirksregierung Köln -</a:t>
            </a:r>
            <a:br>
              <a:rPr lang="de-DE" sz="2400" b="1" dirty="0" smtClean="0"/>
            </a:br>
            <a:endParaRPr lang="de-DE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28159" y="1255651"/>
            <a:ext cx="9144000" cy="5033005"/>
          </a:xfrm>
        </p:spPr>
        <p:txBody>
          <a:bodyPr>
            <a:normAutofit/>
          </a:bodyPr>
          <a:lstStyle/>
          <a:p>
            <a:r>
              <a:rPr lang="de-DE" b="1" dirty="0" smtClean="0"/>
              <a:t> </a:t>
            </a:r>
            <a:endParaRPr lang="de-DE" b="1" i="1" dirty="0" smtClean="0"/>
          </a:p>
          <a:p>
            <a:pPr algn="l"/>
            <a:r>
              <a:rPr lang="de-DE" sz="2800" b="1" u="sng" dirty="0" smtClean="0">
                <a:solidFill>
                  <a:srgbClr val="C00000"/>
                </a:solidFill>
              </a:rPr>
              <a:t>Regionalkonferenz:</a:t>
            </a:r>
            <a:endParaRPr lang="de-DE" sz="2800" dirty="0" smtClean="0"/>
          </a:p>
          <a:p>
            <a:pPr algn="l"/>
            <a:endParaRPr lang="de-DE" sz="1800" b="1" u="sng" dirty="0" smtClean="0"/>
          </a:p>
          <a:p>
            <a:pPr algn="l"/>
            <a:r>
              <a:rPr lang="de-DE" b="1" u="sng" dirty="0" smtClean="0"/>
              <a:t>Themen</a:t>
            </a:r>
            <a:r>
              <a:rPr lang="de-DE" b="1" u="sng" dirty="0" smtClean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Die </a:t>
            </a:r>
            <a:r>
              <a:rPr lang="de-DE" dirty="0"/>
              <a:t>Vision einer </a:t>
            </a:r>
            <a:r>
              <a:rPr lang="de-DE" b="1" dirty="0"/>
              <a:t>zukünftigen Schule in einer </a:t>
            </a:r>
            <a:r>
              <a:rPr lang="de-DE" b="1" dirty="0" smtClean="0"/>
              <a:t>digitalen Gesellschaft </a:t>
            </a:r>
            <a:r>
              <a:rPr lang="de-DE" dirty="0"/>
              <a:t>zu entwickeln, um darüber Impulse für </a:t>
            </a:r>
            <a:r>
              <a:rPr lang="de-DE" dirty="0" smtClean="0"/>
              <a:t>geeignete </a:t>
            </a:r>
            <a:r>
              <a:rPr lang="de-DE" b="1" dirty="0" smtClean="0"/>
              <a:t>Steuerungsimpulse</a:t>
            </a:r>
            <a:r>
              <a:rPr lang="de-DE" dirty="0" smtClean="0"/>
              <a:t> </a:t>
            </a:r>
            <a:r>
              <a:rPr lang="de-DE" dirty="0"/>
              <a:t>zu </a:t>
            </a:r>
            <a:r>
              <a:rPr lang="de-DE" dirty="0" smtClean="0"/>
              <a:t>erhalten.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b="1" dirty="0" smtClean="0"/>
              <a:t>Zukunftswerkstatt: „</a:t>
            </a:r>
            <a:r>
              <a:rPr lang="de-DE" dirty="0"/>
              <a:t>Welches Bild haben Sie von dem </a:t>
            </a:r>
            <a:r>
              <a:rPr lang="de-DE" dirty="0" smtClean="0"/>
              <a:t>zukünftigen Ort</a:t>
            </a:r>
            <a:r>
              <a:rPr lang="de-DE" dirty="0"/>
              <a:t>, in dem eine </a:t>
            </a:r>
            <a:r>
              <a:rPr lang="de-DE" dirty="0" err="1"/>
              <a:t>kindorientierte</a:t>
            </a:r>
            <a:r>
              <a:rPr lang="de-DE" dirty="0"/>
              <a:t> </a:t>
            </a:r>
            <a:r>
              <a:rPr lang="de-DE" dirty="0" smtClean="0"/>
              <a:t>Ganztagsbildung realisiert </a:t>
            </a:r>
            <a:r>
              <a:rPr lang="de-DE" dirty="0"/>
              <a:t>wird</a:t>
            </a:r>
            <a:r>
              <a:rPr lang="de-DE" dirty="0" smtClean="0"/>
              <a:t>?“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b="1" dirty="0" smtClean="0"/>
              <a:t>Das (besondere) Kind im Mittelpunkt </a:t>
            </a:r>
            <a:r>
              <a:rPr lang="de-DE" dirty="0" smtClean="0"/>
              <a:t>– Entwicklung und Begleitung von Kindern mit herausforderndem Verhalten in der Offenen Ganztagsgrundschule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 smtClean="0"/>
          </a:p>
          <a:p>
            <a:pPr algn="l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690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706" y="189782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der Regionalkonferenz der Bezirksregierung Köln -</a:t>
            </a:r>
            <a:br>
              <a:rPr lang="de-DE" sz="2400" b="1" dirty="0" smtClean="0"/>
            </a:br>
            <a:endParaRPr lang="de-DE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94603" y="1255652"/>
            <a:ext cx="9144000" cy="4636190"/>
          </a:xfrm>
        </p:spPr>
        <p:txBody>
          <a:bodyPr>
            <a:normAutofit/>
          </a:bodyPr>
          <a:lstStyle/>
          <a:p>
            <a:r>
              <a:rPr lang="de-DE" b="1" dirty="0" smtClean="0"/>
              <a:t> </a:t>
            </a:r>
            <a:endParaRPr lang="de-DE" b="1" i="1" dirty="0" smtClean="0"/>
          </a:p>
          <a:p>
            <a:pPr algn="l"/>
            <a:r>
              <a:rPr lang="de-DE" sz="2800" b="1" u="sng" dirty="0" smtClean="0">
                <a:solidFill>
                  <a:srgbClr val="C00000"/>
                </a:solidFill>
              </a:rPr>
              <a:t>Regionalkonferenz:</a:t>
            </a:r>
            <a:endParaRPr lang="de-DE" sz="2800" dirty="0" smtClean="0"/>
          </a:p>
          <a:p>
            <a:pPr algn="l"/>
            <a:endParaRPr lang="de-DE" b="1" u="sng" dirty="0" smtClean="0"/>
          </a:p>
          <a:p>
            <a:pPr algn="l"/>
            <a:r>
              <a:rPr lang="de-DE" b="1" u="sng" dirty="0" smtClean="0"/>
              <a:t>Themen</a:t>
            </a:r>
            <a:r>
              <a:rPr lang="de-DE" b="1" u="sng" dirty="0" smtClean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Chancen und Kooperationen auf kommunaler Ebene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Steuerungsprozesse für die Qualität gleichberechtigter, inklusiver, hochwertiger offener Ganztagsschulen in den Kommunen.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 smtClean="0"/>
          </a:p>
          <a:p>
            <a:pPr algn="l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706" y="189782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des regionalen QZ Köln</a:t>
            </a:r>
            <a:br>
              <a:rPr lang="de-DE" sz="2400" b="1" dirty="0" smtClean="0"/>
            </a:br>
            <a:endParaRPr lang="de-DE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94603" y="1255652"/>
            <a:ext cx="9144000" cy="5188280"/>
          </a:xfrm>
        </p:spPr>
        <p:txBody>
          <a:bodyPr>
            <a:normAutofit fontScale="92500" lnSpcReduction="10000"/>
          </a:bodyPr>
          <a:lstStyle/>
          <a:p>
            <a:r>
              <a:rPr lang="de-DE" sz="3000" b="1" dirty="0" smtClean="0"/>
              <a:t>Steckbrief des Vertreters des regionalen QZ   </a:t>
            </a:r>
          </a:p>
          <a:p>
            <a:r>
              <a:rPr lang="de-DE" sz="3000" b="1" i="1" dirty="0" smtClean="0"/>
              <a:t>(Rolf Brendecke)</a:t>
            </a:r>
          </a:p>
          <a:p>
            <a:pPr algn="l"/>
            <a:endParaRPr lang="de-DE" dirty="0" smtClean="0"/>
          </a:p>
          <a:p>
            <a:pPr algn="l"/>
            <a:r>
              <a:rPr lang="de-DE" u="sng" dirty="0" smtClean="0"/>
              <a:t>Kern-Funktionen:</a:t>
            </a:r>
            <a:endParaRPr lang="de-DE" u="sng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 smtClean="0"/>
              <a:t>Fachbereichsleiter Jugendhilfe und Schule der Katholischen Jugendagentur Leverkusen, Rhein-Berg, Oberberg gGmbH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b="1" dirty="0"/>
              <a:t>Sprecher des regionalen Qualitätszirkels Regierungsbezirk Köln</a:t>
            </a:r>
          </a:p>
          <a:p>
            <a:pPr algn="l"/>
            <a:endParaRPr lang="de-DE" dirty="0"/>
          </a:p>
          <a:p>
            <a:pPr algn="l"/>
            <a:r>
              <a:rPr lang="de-DE" u="sng" dirty="0" smtClean="0"/>
              <a:t>Tätigkeitsbereiche OGS: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Regionaler / landesweiter Qualitätszirkel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Steuerungsgruppen kreisweiter / kommunaler Qualitätszirkel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Moderation kommunale Qualitätszirkel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Moderation OGS-Trägerkonferenzen</a:t>
            </a:r>
          </a:p>
          <a:p>
            <a:pPr algn="l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572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 txBox="1">
            <a:spLocks/>
          </p:cNvSpPr>
          <p:nvPr/>
        </p:nvSpPr>
        <p:spPr>
          <a:xfrm>
            <a:off x="1378788" y="1298783"/>
            <a:ext cx="9144000" cy="5041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200" dirty="0" smtClean="0"/>
          </a:p>
          <a:p>
            <a:r>
              <a:rPr lang="de-DE" sz="3200" dirty="0" smtClean="0"/>
              <a:t> </a:t>
            </a:r>
            <a:r>
              <a:rPr lang="de-DE" sz="3200" b="1" dirty="0" smtClean="0"/>
              <a:t>„TRÄGERMODELL NRW“</a:t>
            </a:r>
          </a:p>
          <a:p>
            <a:endParaRPr lang="de-DE" sz="900" b="1" dirty="0" smtClean="0"/>
          </a:p>
          <a:p>
            <a:pPr algn="l"/>
            <a:r>
              <a:rPr lang="de-DE" i="1" dirty="0" smtClean="0"/>
              <a:t>…als </a:t>
            </a:r>
            <a:r>
              <a:rPr lang="de-DE" b="1" i="1" dirty="0" smtClean="0"/>
              <a:t>Grundlage</a:t>
            </a:r>
            <a:r>
              <a:rPr lang="de-DE" i="1" dirty="0" smtClean="0"/>
              <a:t> für die </a:t>
            </a:r>
            <a:r>
              <a:rPr lang="de-DE" b="1" i="1" dirty="0" smtClean="0"/>
              <a:t>kooperative Gestaltung des Offenen Ganztags </a:t>
            </a:r>
            <a:r>
              <a:rPr lang="de-DE" i="1" dirty="0" smtClean="0"/>
              <a:t>durch </a:t>
            </a:r>
            <a:r>
              <a:rPr lang="de-DE" b="1" i="1" dirty="0" smtClean="0"/>
              <a:t>Schule und Jugendhilfe </a:t>
            </a:r>
            <a:r>
              <a:rPr lang="de-DE" i="1" dirty="0" smtClean="0"/>
              <a:t>auf Landes-, regionaler und kommunaler Ebene.</a:t>
            </a:r>
          </a:p>
          <a:p>
            <a:pPr algn="l"/>
            <a:r>
              <a:rPr lang="de-DE" i="1" dirty="0" smtClean="0"/>
              <a:t>…die </a:t>
            </a:r>
            <a:r>
              <a:rPr lang="de-DE" b="1" i="1" dirty="0" smtClean="0"/>
              <a:t>synergetische Nutzung </a:t>
            </a:r>
            <a:r>
              <a:rPr lang="de-DE" i="1" dirty="0" smtClean="0"/>
              <a:t>der beiden Professionen Schule und Jugendhilfe.</a:t>
            </a:r>
          </a:p>
          <a:p>
            <a:pPr algn="l"/>
            <a:endParaRPr lang="de-DE" dirty="0" smtClean="0"/>
          </a:p>
          <a:p>
            <a:pPr algn="l"/>
            <a:r>
              <a:rPr lang="de-DE" sz="2800" b="1" dirty="0" smtClean="0"/>
              <a:t>„Qualitätszirkel“ </a:t>
            </a:r>
            <a:r>
              <a:rPr lang="de-DE" dirty="0" smtClean="0"/>
              <a:t>bieten</a:t>
            </a:r>
            <a:r>
              <a:rPr lang="de-DE" sz="2600" dirty="0" smtClean="0"/>
              <a:t> </a:t>
            </a:r>
            <a:r>
              <a:rPr lang="de-DE" dirty="0" smtClean="0"/>
              <a:t>auf den verschiedenen Ebenen eine Plattform für:</a:t>
            </a:r>
          </a:p>
          <a:p>
            <a:pPr algn="l"/>
            <a:endParaRPr lang="de-DE" sz="900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 smtClean="0"/>
              <a:t>Zusammenführung aller </a:t>
            </a:r>
            <a:r>
              <a:rPr lang="de-DE" b="1" dirty="0" smtClean="0"/>
              <a:t>Verantwortlichen</a:t>
            </a:r>
            <a:r>
              <a:rPr lang="de-DE" dirty="0" smtClean="0"/>
              <a:t>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 smtClean="0"/>
              <a:t>Kontinuierliche Weiter-Entwicklung eines </a:t>
            </a:r>
            <a:r>
              <a:rPr lang="de-DE" b="1" dirty="0" smtClean="0"/>
              <a:t>gemeinsamen Bildungs-verständnisses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 smtClean="0"/>
              <a:t>Schaffung von </a:t>
            </a:r>
            <a:r>
              <a:rPr lang="de-DE" b="1" dirty="0" smtClean="0"/>
              <a:t>Rahmenbedingungen</a:t>
            </a:r>
            <a:r>
              <a:rPr lang="de-DE" dirty="0" smtClean="0"/>
              <a:t> auf kommunaler Ebene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b="1" dirty="0" smtClean="0"/>
              <a:t>Austausch- und Weiterentwicklungsmöglichkeiten</a:t>
            </a:r>
          </a:p>
          <a:p>
            <a:pPr algn="l"/>
            <a:endParaRPr lang="de-DE" dirty="0" smtClean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12476" y="250167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des regionalen QZ Köln</a:t>
            </a:r>
            <a:br>
              <a:rPr lang="de-DE" sz="2400" b="1" dirty="0" smtClean="0"/>
            </a:b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850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 txBox="1">
            <a:spLocks/>
          </p:cNvSpPr>
          <p:nvPr/>
        </p:nvSpPr>
        <p:spPr>
          <a:xfrm>
            <a:off x="1370162" y="1178015"/>
            <a:ext cx="8964283" cy="680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200" dirty="0" smtClean="0"/>
          </a:p>
          <a:p>
            <a:r>
              <a:rPr lang="de-DE" sz="4400" dirty="0" smtClean="0"/>
              <a:t> </a:t>
            </a:r>
            <a:r>
              <a:rPr lang="de-DE" sz="3600" b="1" dirty="0" smtClean="0"/>
              <a:t>Aufbau-/Kommunikationsstruktur der verschiedenen QZ-Ebenen</a:t>
            </a:r>
            <a:r>
              <a:rPr lang="de-DE" sz="3600" i="1" dirty="0" smtClean="0"/>
              <a:t> </a:t>
            </a:r>
            <a:endParaRPr lang="de-DE" sz="3600" dirty="0" smtClean="0"/>
          </a:p>
        </p:txBody>
      </p:sp>
      <p:sp>
        <p:nvSpPr>
          <p:cNvPr id="3" name="Abgerundetes Rechteck 2"/>
          <p:cNvSpPr/>
          <p:nvPr/>
        </p:nvSpPr>
        <p:spPr>
          <a:xfrm>
            <a:off x="1515995" y="2051138"/>
            <a:ext cx="6297283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Landesweiter QZ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983409" y="3233821"/>
            <a:ext cx="2846717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regionale QZ (Reg. Bez.)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5385879" y="3209027"/>
            <a:ext cx="2846717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regionale QZ (Reg. Bez.)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71551" y="4075977"/>
            <a:ext cx="1846053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kreisweite QZ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756871" y="5395820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kommunale QZ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2613804" y="5369939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kommunale QZ</a:t>
            </a:r>
            <a:endParaRPr lang="de-DE" dirty="0"/>
          </a:p>
        </p:txBody>
      </p:sp>
      <p:sp>
        <p:nvSpPr>
          <p:cNvPr id="15" name="Abgerundetes Rechteck 14"/>
          <p:cNvSpPr/>
          <p:nvPr/>
        </p:nvSpPr>
        <p:spPr>
          <a:xfrm>
            <a:off x="4423913" y="5369937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kommunale QZ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6257145" y="5218965"/>
            <a:ext cx="1975451" cy="823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„Kommunaler QZ“ bedeutet:               5 – 150 Standorte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" name="Pfeil nach oben und unten 4"/>
          <p:cNvSpPr/>
          <p:nvPr/>
        </p:nvSpPr>
        <p:spPr>
          <a:xfrm rot="1864637">
            <a:off x="1450795" y="2687605"/>
            <a:ext cx="396815" cy="55209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oben und unten 17"/>
          <p:cNvSpPr/>
          <p:nvPr/>
        </p:nvSpPr>
        <p:spPr>
          <a:xfrm rot="19272774">
            <a:off x="3955239" y="3525643"/>
            <a:ext cx="396815" cy="556410"/>
          </a:xfrm>
          <a:prstGeom prst="upDownArrow">
            <a:avLst>
              <a:gd name="adj1" fmla="val 0"/>
              <a:gd name="adj2" fmla="val 54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oben und unten 18"/>
          <p:cNvSpPr/>
          <p:nvPr/>
        </p:nvSpPr>
        <p:spPr>
          <a:xfrm>
            <a:off x="1657397" y="4060002"/>
            <a:ext cx="396815" cy="1093002"/>
          </a:xfrm>
          <a:prstGeom prst="upDownArrow">
            <a:avLst>
              <a:gd name="adj1" fmla="val 0"/>
              <a:gd name="adj2" fmla="val 109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itel 1"/>
          <p:cNvSpPr>
            <a:spLocks noGrp="1"/>
          </p:cNvSpPr>
          <p:nvPr>
            <p:ph type="ctrTitle"/>
          </p:nvPr>
        </p:nvSpPr>
        <p:spPr>
          <a:xfrm>
            <a:off x="612476" y="250167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des regionalen QZ Köln</a:t>
            </a:r>
            <a:br>
              <a:rPr lang="de-DE" sz="2400" b="1" dirty="0" smtClean="0"/>
            </a:br>
            <a:endParaRPr lang="de-DE" sz="2400" b="1" dirty="0"/>
          </a:p>
        </p:txBody>
      </p:sp>
      <p:sp>
        <p:nvSpPr>
          <p:cNvPr id="2" name="Pfeil nach oben und unten 1"/>
          <p:cNvSpPr/>
          <p:nvPr/>
        </p:nvSpPr>
        <p:spPr>
          <a:xfrm>
            <a:off x="8617788" y="2344434"/>
            <a:ext cx="3039061" cy="3545457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Transfer von Infos </a:t>
            </a:r>
          </a:p>
          <a:p>
            <a:endParaRPr lang="de-DE" sz="2000" dirty="0"/>
          </a:p>
          <a:p>
            <a:r>
              <a:rPr lang="de-DE" sz="2000" dirty="0" smtClean="0"/>
              <a:t>Abstimmung von Bedarfen und Themen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1" name="Pfeil nach oben und unten 20"/>
          <p:cNvSpPr/>
          <p:nvPr/>
        </p:nvSpPr>
        <p:spPr>
          <a:xfrm rot="20666033">
            <a:off x="7193757" y="2735001"/>
            <a:ext cx="396815" cy="470572"/>
          </a:xfrm>
          <a:prstGeom prst="upDownArrow">
            <a:avLst>
              <a:gd name="adj1" fmla="val 51436"/>
              <a:gd name="adj2" fmla="val 31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oben und unten 21"/>
          <p:cNvSpPr/>
          <p:nvPr/>
        </p:nvSpPr>
        <p:spPr>
          <a:xfrm>
            <a:off x="3085129" y="4042733"/>
            <a:ext cx="396815" cy="1093002"/>
          </a:xfrm>
          <a:prstGeom prst="upDownArrow">
            <a:avLst>
              <a:gd name="adj1" fmla="val 0"/>
              <a:gd name="adj2" fmla="val 109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oben und unten 22"/>
          <p:cNvSpPr/>
          <p:nvPr/>
        </p:nvSpPr>
        <p:spPr>
          <a:xfrm rot="2062194">
            <a:off x="6149273" y="3882705"/>
            <a:ext cx="396815" cy="1371428"/>
          </a:xfrm>
          <a:prstGeom prst="upDownArrow">
            <a:avLst>
              <a:gd name="adj1" fmla="val 0"/>
              <a:gd name="adj2" fmla="val 109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oben und unten 23"/>
          <p:cNvSpPr/>
          <p:nvPr/>
        </p:nvSpPr>
        <p:spPr>
          <a:xfrm rot="1523080">
            <a:off x="3897036" y="4781154"/>
            <a:ext cx="396815" cy="556410"/>
          </a:xfrm>
          <a:prstGeom prst="upDownArrow">
            <a:avLst>
              <a:gd name="adj1" fmla="val 0"/>
              <a:gd name="adj2" fmla="val 54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oben und unten 24"/>
          <p:cNvSpPr/>
          <p:nvPr/>
        </p:nvSpPr>
        <p:spPr>
          <a:xfrm rot="20346466">
            <a:off x="4605721" y="4785197"/>
            <a:ext cx="396815" cy="556410"/>
          </a:xfrm>
          <a:prstGeom prst="upDownArrow">
            <a:avLst>
              <a:gd name="adj1" fmla="val 0"/>
              <a:gd name="adj2" fmla="val 54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oben und unten 25"/>
          <p:cNvSpPr/>
          <p:nvPr/>
        </p:nvSpPr>
        <p:spPr>
          <a:xfrm>
            <a:off x="7418747" y="4002813"/>
            <a:ext cx="396815" cy="1093002"/>
          </a:xfrm>
          <a:prstGeom prst="upDownArrow">
            <a:avLst>
              <a:gd name="adj1" fmla="val 0"/>
              <a:gd name="adj2" fmla="val 109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9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6325" y="1583456"/>
            <a:ext cx="9970697" cy="4446408"/>
          </a:xfrm>
        </p:spPr>
        <p:txBody>
          <a:bodyPr>
            <a:normAutofit fontScale="92500" lnSpcReduction="10000"/>
          </a:bodyPr>
          <a:lstStyle/>
          <a:p>
            <a:pPr algn="l"/>
            <a:endParaRPr lang="de-DE" sz="1200" dirty="0"/>
          </a:p>
          <a:p>
            <a:pPr algn="l"/>
            <a:r>
              <a:rPr lang="de-DE" sz="3200" b="1" i="1" dirty="0" smtClean="0"/>
              <a:t>Qualitätsentwicklung innerhalb des regionalen QZ:</a:t>
            </a:r>
          </a:p>
          <a:p>
            <a:pPr algn="l"/>
            <a:r>
              <a:rPr lang="de-DE" dirty="0" smtClean="0"/>
              <a:t>Teilnehmer/innen: Vertreter/innen der kommunalen QZ (insb. aus Schule und </a:t>
            </a:r>
          </a:p>
          <a:p>
            <a:pPr algn="l"/>
            <a:r>
              <a:rPr lang="de-DE" dirty="0"/>
              <a:t> </a:t>
            </a:r>
            <a:r>
              <a:rPr lang="de-DE" dirty="0" smtClean="0"/>
              <a:t>                                  Jugendhilfe)</a:t>
            </a:r>
          </a:p>
          <a:p>
            <a:pPr algn="l"/>
            <a:r>
              <a:rPr lang="de-DE" u="sng" dirty="0" smtClean="0"/>
              <a:t>Inhalte:</a:t>
            </a:r>
            <a:endParaRPr lang="de-DE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Fachlicher Input zu abgestimmten relevanten Themen.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Kollegialer Austausch zu ausgewählten Themen.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Informeller Austausch.</a:t>
            </a:r>
          </a:p>
          <a:p>
            <a:pPr algn="l"/>
            <a:endParaRPr lang="de-DE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b="1" i="1" dirty="0" smtClean="0"/>
              <a:t>WICHTIG: Informationstransfer zwischen regionalen und kommunalen QZ           </a:t>
            </a:r>
          </a:p>
          <a:p>
            <a:pPr algn="l"/>
            <a:r>
              <a:rPr lang="de-DE" b="1" i="1" dirty="0" smtClean="0"/>
              <a:t>                       über die Vertreter/innen aus den Kommunen</a:t>
            </a:r>
          </a:p>
          <a:p>
            <a:pPr algn="l"/>
            <a:endParaRPr lang="de-DE" dirty="0" smtClean="0"/>
          </a:p>
          <a:p>
            <a:pPr algn="l"/>
            <a:endParaRPr lang="de-DE" dirty="0" smtClean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12476" y="250167"/>
            <a:ext cx="11110821" cy="81951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Update OGS 	„</a:t>
            </a:r>
            <a:r>
              <a:rPr lang="de-DE" sz="2400" b="1" i="1" dirty="0" smtClean="0"/>
              <a:t>MULTIPROFESSIONELLE ZUSAMMENARBEIT“ </a:t>
            </a:r>
            <a:br>
              <a:rPr lang="de-DE" sz="2400" b="1" i="1" dirty="0" smtClean="0"/>
            </a:br>
            <a:r>
              <a:rPr lang="de-DE" sz="2400" b="1" i="1" dirty="0"/>
              <a:t>	</a:t>
            </a:r>
            <a:r>
              <a:rPr lang="de-DE" sz="2400" b="1" i="1" dirty="0" smtClean="0"/>
              <a:t>	     </a:t>
            </a:r>
            <a:r>
              <a:rPr lang="de-DE" sz="2400" b="1" dirty="0" smtClean="0"/>
              <a:t>–  aus Sicht des regionalen QZ Köln</a:t>
            </a:r>
            <a:br>
              <a:rPr lang="de-DE" sz="2400" b="1" dirty="0" smtClean="0"/>
            </a:b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6357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Breitbild</PresentationFormat>
  <Paragraphs>111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</vt:lpstr>
      <vt:lpstr> Update OGS  „MULTIPROFESSIONELLE ZUSAMMENARBEIT“         –  aus Sicht der Regionalkonferenz der Bezirksregierung Köln - </vt:lpstr>
      <vt:lpstr> Update OGS  „MULTIPROFESSIONELLE ZUSAMMENARBEIT“         –  aus Sicht der Regionalkonferenz der Bezirksregierung Köln - </vt:lpstr>
      <vt:lpstr> Update OGS  „MULTIPROFESSIONELLE ZUSAMMENARBEIT“         –  aus Sicht der Regionalkonferenz der Bezirksregierung Köln - </vt:lpstr>
      <vt:lpstr> Update OGS  „MULTIPROFESSIONELLE ZUSAMMENARBEIT“         –  aus Sicht der Regionalkonferenz der Bezirksregierung Köln - </vt:lpstr>
      <vt:lpstr> Update OGS  „MULTIPROFESSIONELLE ZUSAMMENARBEIT“         –  aus Sicht der Regionalkonferenz der Bezirksregierung Köln - </vt:lpstr>
      <vt:lpstr> Update OGS  „MULTIPROFESSIONELLE ZUSAMMENARBEIT“         –  aus Sicht des regionalen QZ Köln </vt:lpstr>
      <vt:lpstr> Update OGS  „MULTIPROFESSIONELLE ZUSAMMENARBEIT“         –  aus Sicht des regionalen QZ Köln </vt:lpstr>
      <vt:lpstr> Update OGS  „MULTIPROFESSIONELLE ZUSAMMENARBEIT“         –  aus Sicht des regionalen QZ Köln </vt:lpstr>
      <vt:lpstr> Update OGS  „MULTIPROFESSIONELLE ZUSAMMENARBEIT“         –  aus Sicht des regionalen QZ Köln </vt:lpstr>
      <vt:lpstr> Update OGS  „MULTIPROFESSIONELLE ZUSAMMENARBEIT“         –  aus Sicht des regionalen QZ Köln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OGS – aus Sicht des regionalen QZ Köln</dc:title>
  <dc:creator>Rolf Brendecke</dc:creator>
  <cp:lastModifiedBy>Rolf Brendecke</cp:lastModifiedBy>
  <cp:revision>29</cp:revision>
  <cp:lastPrinted>2019-11-27T11:14:54Z</cp:lastPrinted>
  <dcterms:created xsi:type="dcterms:W3CDTF">2019-11-25T16:15:54Z</dcterms:created>
  <dcterms:modified xsi:type="dcterms:W3CDTF">2019-11-28T09:52:34Z</dcterms:modified>
</cp:coreProperties>
</file>