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4" r:id="rId3"/>
    <p:sldId id="275" r:id="rId4"/>
    <p:sldId id="276" r:id="rId5"/>
    <p:sldId id="284" r:id="rId6"/>
    <p:sldId id="277" r:id="rId7"/>
    <p:sldId id="268" r:id="rId8"/>
    <p:sldId id="278" r:id="rId9"/>
    <p:sldId id="279" r:id="rId10"/>
    <p:sldId id="258" r:id="rId11"/>
    <p:sldId id="280" r:id="rId12"/>
    <p:sldId id="281" r:id="rId13"/>
    <p:sldId id="283" r:id="rId14"/>
    <p:sldId id="282" r:id="rId15"/>
  </p:sldIdLst>
  <p:sldSz cx="9906000" cy="6858000" type="A4"/>
  <p:notesSz cx="6797675" cy="9926638"/>
  <p:defaultTextStyle>
    <a:defPPr>
      <a:defRPr lang="de-DE"/>
    </a:defPPr>
    <a:lvl1pPr marL="0" algn="l" defTabSz="10315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781" algn="l" defTabSz="10315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561" algn="l" defTabSz="10315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341" algn="l" defTabSz="10315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122" algn="l" defTabSz="10315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8902" algn="l" defTabSz="10315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683" algn="l" defTabSz="10315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463" algn="l" defTabSz="10315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243" algn="l" defTabSz="103156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7070"/>
    <a:srgbClr val="5BC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20" y="-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83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883309-F1E8-4E51-8124-2A43C3E0C512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B4AA4FDC-F208-4112-A718-2A6BA64F4F3A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de-DE" sz="1400" b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Zuschlag für Ganztagsklassen</a:t>
          </a:r>
          <a:endParaRPr lang="de-DE" sz="1400" b="1" dirty="0">
            <a:solidFill>
              <a:schemeClr val="tx1"/>
            </a:solidFill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B731039A-ABB6-44C7-BE24-E788B7A3981E}" type="parTrans" cxnId="{223B90BA-1833-4F58-AD6E-A4ED8F885F25}">
      <dgm:prSet/>
      <dgm:spPr/>
      <dgm:t>
        <a:bodyPr/>
        <a:lstStyle/>
        <a:p>
          <a:endParaRPr lang="de-DE"/>
        </a:p>
      </dgm:t>
    </dgm:pt>
    <dgm:pt modelId="{E405B2C4-A9A3-456B-AB20-B588FEF4BC33}" type="sibTrans" cxnId="{223B90BA-1833-4F58-AD6E-A4ED8F885F25}">
      <dgm:prSet/>
      <dgm:spPr/>
      <dgm:t>
        <a:bodyPr/>
        <a:lstStyle/>
        <a:p>
          <a:endParaRPr lang="de-DE"/>
        </a:p>
      </dgm:t>
    </dgm:pt>
    <dgm:pt modelId="{24CFA5E6-FE20-475A-BB58-CCB4CD4C0DE3}">
      <dgm:prSet phldrT="[Text]" custT="1"/>
      <dgm:spPr/>
      <dgm:t>
        <a:bodyPr/>
        <a:lstStyle/>
        <a:p>
          <a:endParaRPr lang="de-DE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D711C-9678-4BBF-BA61-86BFE7DE8C49}" type="parTrans" cxnId="{01F0E671-38BC-4458-A216-B51BEEBAEFE5}">
      <dgm:prSet/>
      <dgm:spPr/>
      <dgm:t>
        <a:bodyPr/>
        <a:lstStyle/>
        <a:p>
          <a:endParaRPr lang="de-DE"/>
        </a:p>
      </dgm:t>
    </dgm:pt>
    <dgm:pt modelId="{38F7CC5F-A497-4BA4-950B-A4FE40DB44F1}" type="sibTrans" cxnId="{01F0E671-38BC-4458-A216-B51BEEBAEFE5}">
      <dgm:prSet/>
      <dgm:spPr/>
      <dgm:t>
        <a:bodyPr/>
        <a:lstStyle/>
        <a:p>
          <a:endParaRPr lang="de-DE"/>
        </a:p>
      </dgm:t>
    </dgm:pt>
    <dgm:pt modelId="{6D836B39-9875-4F8D-A2F0-56C8B87F63A3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de-DE" sz="1400" b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Vernetzungsstunden für die Eingangs-</a:t>
          </a:r>
          <a:r>
            <a:rPr lang="de-DE" sz="1400" b="1" dirty="0" err="1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halbtagsklassen</a:t>
          </a:r>
          <a:endParaRPr lang="de-DE" sz="1400" b="1" dirty="0" smtClean="0">
            <a:solidFill>
              <a:schemeClr val="tx1"/>
            </a:solidFill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DC204E5D-E6FC-4B1F-9519-B0A374F3375B}" type="parTrans" cxnId="{0DB35F06-F950-4069-B3FB-F1B786E4C023}">
      <dgm:prSet/>
      <dgm:spPr/>
      <dgm:t>
        <a:bodyPr/>
        <a:lstStyle/>
        <a:p>
          <a:endParaRPr lang="de-DE"/>
        </a:p>
      </dgm:t>
    </dgm:pt>
    <dgm:pt modelId="{E4B63E48-1CFA-4C52-B101-8E7C1B05693A}" type="sibTrans" cxnId="{0DB35F06-F950-4069-B3FB-F1B786E4C023}">
      <dgm:prSet/>
      <dgm:spPr/>
      <dgm:t>
        <a:bodyPr/>
        <a:lstStyle/>
        <a:p>
          <a:endParaRPr lang="de-DE"/>
        </a:p>
      </dgm:t>
    </dgm:pt>
    <dgm:pt modelId="{26D0EE7C-743E-4E2E-8992-5687CBE66FC0}">
      <dgm:prSet phldrT="[Text]" custT="1"/>
      <dgm:spPr/>
      <dgm:t>
        <a:bodyPr/>
        <a:lstStyle/>
        <a:p>
          <a:endParaRPr lang="de-DE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08B1A16-89E0-44EE-8490-2A14382B7845}" type="parTrans" cxnId="{646A5903-15E5-48EE-B946-69D41C366306}">
      <dgm:prSet/>
      <dgm:spPr/>
      <dgm:t>
        <a:bodyPr/>
        <a:lstStyle/>
        <a:p>
          <a:endParaRPr lang="de-DE"/>
        </a:p>
      </dgm:t>
    </dgm:pt>
    <dgm:pt modelId="{C25C67FE-225F-45F4-BF0D-9BC7181B7C2D}" type="sibTrans" cxnId="{646A5903-15E5-48EE-B946-69D41C366306}">
      <dgm:prSet/>
      <dgm:spPr/>
      <dgm:t>
        <a:bodyPr/>
        <a:lstStyle/>
        <a:p>
          <a:endParaRPr lang="de-DE"/>
        </a:p>
      </dgm:t>
    </dgm:pt>
    <dgm:pt modelId="{94CF2F37-77E5-4A25-8BE8-742980A7A9D2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de-DE" sz="1400" b="1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Aufstockung der wöchentlichen Arbeitszeit um 2  Std. von Erzieher/innen (Gruppenleitung)</a:t>
          </a:r>
          <a:endParaRPr lang="de-DE" sz="1400" b="1" dirty="0">
            <a:solidFill>
              <a:schemeClr val="tx1"/>
            </a:solidFill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32FAD932-AA00-4C9E-8105-5D6BA5D048C6}" type="sibTrans" cxnId="{DA71CDEB-1FCE-46A6-A97D-3322F80C7174}">
      <dgm:prSet/>
      <dgm:spPr/>
      <dgm:t>
        <a:bodyPr/>
        <a:lstStyle/>
        <a:p>
          <a:endParaRPr lang="de-DE"/>
        </a:p>
      </dgm:t>
    </dgm:pt>
    <dgm:pt modelId="{A2C9D977-58E8-4453-9056-A88AD4CB1DC2}" type="parTrans" cxnId="{DA71CDEB-1FCE-46A6-A97D-3322F80C7174}">
      <dgm:prSet/>
      <dgm:spPr/>
      <dgm:t>
        <a:bodyPr/>
        <a:lstStyle/>
        <a:p>
          <a:endParaRPr lang="de-DE"/>
        </a:p>
      </dgm:t>
    </dgm:pt>
    <dgm:pt modelId="{3BEE0FA2-9040-4804-AF68-AFFCE7CB86B6}" type="pres">
      <dgm:prSet presAssocID="{9F883309-F1E8-4E51-8124-2A43C3E0C51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2FBA9AC-513D-498F-83EA-780C3D16A236}" type="pres">
      <dgm:prSet presAssocID="{9F883309-F1E8-4E51-8124-2A43C3E0C512}" presName="tSp" presStyleCnt="0"/>
      <dgm:spPr/>
    </dgm:pt>
    <dgm:pt modelId="{AB65D9B7-3C11-43C8-BA1A-6ED73DA1854A}" type="pres">
      <dgm:prSet presAssocID="{9F883309-F1E8-4E51-8124-2A43C3E0C512}" presName="bSp" presStyleCnt="0"/>
      <dgm:spPr/>
    </dgm:pt>
    <dgm:pt modelId="{9FBB20EA-6D6C-4D56-8BA4-49058589152F}" type="pres">
      <dgm:prSet presAssocID="{9F883309-F1E8-4E51-8124-2A43C3E0C512}" presName="process" presStyleCnt="0"/>
      <dgm:spPr/>
    </dgm:pt>
    <dgm:pt modelId="{82959E1F-724D-4749-B744-4951C302F933}" type="pres">
      <dgm:prSet presAssocID="{94CF2F37-77E5-4A25-8BE8-742980A7A9D2}" presName="composite1" presStyleCnt="0"/>
      <dgm:spPr/>
    </dgm:pt>
    <dgm:pt modelId="{664AC357-E51D-4ED0-BF1C-320BF367ECB7}" type="pres">
      <dgm:prSet presAssocID="{94CF2F37-77E5-4A25-8BE8-742980A7A9D2}" presName="dummyNode1" presStyleLbl="node1" presStyleIdx="0" presStyleCnt="3"/>
      <dgm:spPr/>
    </dgm:pt>
    <dgm:pt modelId="{8DB7E4EB-3292-4FD1-8934-2DC81770B75F}" type="pres">
      <dgm:prSet presAssocID="{94CF2F37-77E5-4A25-8BE8-742980A7A9D2}" presName="childNode1" presStyleLbl="bgAcc1" presStyleIdx="0" presStyleCnt="3" custScaleX="38379" custScaleY="36735">
        <dgm:presLayoutVars>
          <dgm:bulletEnabled val="1"/>
        </dgm:presLayoutVars>
      </dgm:prSet>
      <dgm:spPr/>
    </dgm:pt>
    <dgm:pt modelId="{92EDB38A-DE7A-4293-A06C-202B5B19006F}" type="pres">
      <dgm:prSet presAssocID="{94CF2F37-77E5-4A25-8BE8-742980A7A9D2}" presName="childNode1tx" presStyleLbl="bgAcc1" presStyleIdx="0" presStyleCnt="3">
        <dgm:presLayoutVars>
          <dgm:bulletEnabled val="1"/>
        </dgm:presLayoutVars>
      </dgm:prSet>
      <dgm:spPr/>
    </dgm:pt>
    <dgm:pt modelId="{7DDDF4D4-ED26-4649-AF1B-707F3B4A6E14}" type="pres">
      <dgm:prSet presAssocID="{94CF2F37-77E5-4A25-8BE8-742980A7A9D2}" presName="parentNode1" presStyleLbl="node1" presStyleIdx="0" presStyleCnt="3" custScaleX="112088" custScaleY="252381" custLinFactNeighborX="-14593" custLinFactNeighborY="-8571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AC78B40-C2A4-4E00-95B1-77083CDAA3C0}" type="pres">
      <dgm:prSet presAssocID="{94CF2F37-77E5-4A25-8BE8-742980A7A9D2}" presName="connSite1" presStyleCnt="0"/>
      <dgm:spPr/>
    </dgm:pt>
    <dgm:pt modelId="{B1C5CED6-8C2F-4FB6-9B23-43ECD0A3F1DE}" type="pres">
      <dgm:prSet presAssocID="{32FAD932-AA00-4C9E-8105-5D6BA5D048C6}" presName="Name9" presStyleLbl="sibTrans2D1" presStyleIdx="0" presStyleCnt="2" custAng="20589050" custLinFactNeighborY="-5947"/>
      <dgm:spPr/>
      <dgm:t>
        <a:bodyPr/>
        <a:lstStyle/>
        <a:p>
          <a:endParaRPr lang="de-DE"/>
        </a:p>
      </dgm:t>
    </dgm:pt>
    <dgm:pt modelId="{D868AAD9-1EF5-4172-83B8-54384E4528DC}" type="pres">
      <dgm:prSet presAssocID="{B4AA4FDC-F208-4112-A718-2A6BA64F4F3A}" presName="composite2" presStyleCnt="0"/>
      <dgm:spPr/>
    </dgm:pt>
    <dgm:pt modelId="{A3A4775C-C32C-4307-B6C9-9DB6635718D6}" type="pres">
      <dgm:prSet presAssocID="{B4AA4FDC-F208-4112-A718-2A6BA64F4F3A}" presName="dummyNode2" presStyleLbl="node1" presStyleIdx="0" presStyleCnt="3"/>
      <dgm:spPr/>
    </dgm:pt>
    <dgm:pt modelId="{FB52912E-9AEE-4AAE-B64E-F1C0DC6C7A2B}" type="pres">
      <dgm:prSet presAssocID="{B4AA4FDC-F208-4112-A718-2A6BA64F4F3A}" presName="childNode2" presStyleLbl="bgAcc1" presStyleIdx="1" presStyleCnt="3" custScaleX="51266" custScaleY="2449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CC38D8-6CC0-4A82-8D0E-F0FAC85B4DA7}" type="pres">
      <dgm:prSet presAssocID="{B4AA4FDC-F208-4112-A718-2A6BA64F4F3A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C58125D-FA93-498C-B590-DD036A9FFD52}" type="pres">
      <dgm:prSet presAssocID="{B4AA4FDC-F208-4112-A718-2A6BA64F4F3A}" presName="parentNode2" presStyleLbl="node1" presStyleIdx="1" presStyleCnt="3" custScaleX="115150" custScaleY="252380" custLinFactNeighborX="-16523" custLinFactNeighborY="67908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C8795EA-CD2B-409B-8310-EAB0D8461D31}" type="pres">
      <dgm:prSet presAssocID="{B4AA4FDC-F208-4112-A718-2A6BA64F4F3A}" presName="connSite2" presStyleCnt="0"/>
      <dgm:spPr/>
    </dgm:pt>
    <dgm:pt modelId="{E0E00FF8-5696-4B94-9467-46836BC3BEE4}" type="pres">
      <dgm:prSet presAssocID="{E405B2C4-A9A3-456B-AB20-B588FEF4BC33}" presName="Name18" presStyleLbl="sibTrans2D1" presStyleIdx="1" presStyleCnt="2" custAng="596812" custLinFactNeighborX="6904" custLinFactNeighborY="4772"/>
      <dgm:spPr/>
      <dgm:t>
        <a:bodyPr/>
        <a:lstStyle/>
        <a:p>
          <a:endParaRPr lang="de-DE"/>
        </a:p>
      </dgm:t>
    </dgm:pt>
    <dgm:pt modelId="{902BDD92-1A86-40BC-888A-969D5CF4E611}" type="pres">
      <dgm:prSet presAssocID="{6D836B39-9875-4F8D-A2F0-56C8B87F63A3}" presName="composite1" presStyleCnt="0"/>
      <dgm:spPr/>
    </dgm:pt>
    <dgm:pt modelId="{68DF6CD8-6957-4732-9724-A5F0F45828C8}" type="pres">
      <dgm:prSet presAssocID="{6D836B39-9875-4F8D-A2F0-56C8B87F63A3}" presName="dummyNode1" presStyleLbl="node1" presStyleIdx="1" presStyleCnt="3"/>
      <dgm:spPr/>
    </dgm:pt>
    <dgm:pt modelId="{5B9FF48F-0ECF-419F-BCCF-9A817048BE8A}" type="pres">
      <dgm:prSet presAssocID="{6D836B39-9875-4F8D-A2F0-56C8B87F63A3}" presName="childNode1" presStyleLbl="bgAcc1" presStyleIdx="2" presStyleCnt="3" custScaleX="57000" custScaleY="5208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C10B9C2-7BE2-48C5-A9BC-4831D40BE941}" type="pres">
      <dgm:prSet presAssocID="{6D836B39-9875-4F8D-A2F0-56C8B87F63A3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1A4CB98-25E2-4273-8ADA-503BF82CDA66}" type="pres">
      <dgm:prSet presAssocID="{6D836B39-9875-4F8D-A2F0-56C8B87F63A3}" presName="parentNode1" presStyleLbl="node1" presStyleIdx="2" presStyleCnt="3" custScaleX="119663" custScaleY="261905" custLinFactNeighborX="-23938" custLinFactNeighborY="-8447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D7FAC82-75C5-4AFE-9B7C-1581958FE0BE}" type="pres">
      <dgm:prSet presAssocID="{6D836B39-9875-4F8D-A2F0-56C8B87F63A3}" presName="connSite1" presStyleCnt="0"/>
      <dgm:spPr/>
    </dgm:pt>
  </dgm:ptLst>
  <dgm:cxnLst>
    <dgm:cxn modelId="{01F0E671-38BC-4458-A216-B51BEEBAEFE5}" srcId="{B4AA4FDC-F208-4112-A718-2A6BA64F4F3A}" destId="{24CFA5E6-FE20-475A-BB58-CCB4CD4C0DE3}" srcOrd="0" destOrd="0" parTransId="{C82D711C-9678-4BBF-BA61-86BFE7DE8C49}" sibTransId="{38F7CC5F-A497-4BA4-950B-A4FE40DB44F1}"/>
    <dgm:cxn modelId="{646A5903-15E5-48EE-B946-69D41C366306}" srcId="{6D836B39-9875-4F8D-A2F0-56C8B87F63A3}" destId="{26D0EE7C-743E-4E2E-8992-5687CBE66FC0}" srcOrd="0" destOrd="0" parTransId="{C08B1A16-89E0-44EE-8490-2A14382B7845}" sibTransId="{C25C67FE-225F-45F4-BF0D-9BC7181B7C2D}"/>
    <dgm:cxn modelId="{B84CD260-EB04-4D80-B3D3-DEF5CCCDDF2F}" type="presOf" srcId="{9F883309-F1E8-4E51-8124-2A43C3E0C512}" destId="{3BEE0FA2-9040-4804-AF68-AFFCE7CB86B6}" srcOrd="0" destOrd="0" presId="urn:microsoft.com/office/officeart/2005/8/layout/hProcess4"/>
    <dgm:cxn modelId="{4C30723E-6BE0-4E8F-B53D-39B56D0CF0BC}" type="presOf" srcId="{E405B2C4-A9A3-456B-AB20-B588FEF4BC33}" destId="{E0E00FF8-5696-4B94-9467-46836BC3BEE4}" srcOrd="0" destOrd="0" presId="urn:microsoft.com/office/officeart/2005/8/layout/hProcess4"/>
    <dgm:cxn modelId="{733F8811-0528-42E6-B9FA-D6926C51483D}" type="presOf" srcId="{B4AA4FDC-F208-4112-A718-2A6BA64F4F3A}" destId="{1C58125D-FA93-498C-B590-DD036A9FFD52}" srcOrd="0" destOrd="0" presId="urn:microsoft.com/office/officeart/2005/8/layout/hProcess4"/>
    <dgm:cxn modelId="{7339AF22-211F-4FB1-AD4C-44F17D1C52B4}" type="presOf" srcId="{6D836B39-9875-4F8D-A2F0-56C8B87F63A3}" destId="{01A4CB98-25E2-4273-8ADA-503BF82CDA66}" srcOrd="0" destOrd="0" presId="urn:microsoft.com/office/officeart/2005/8/layout/hProcess4"/>
    <dgm:cxn modelId="{DF6B473C-6692-49BF-BE0F-AD900E0416D1}" type="presOf" srcId="{24CFA5E6-FE20-475A-BB58-CCB4CD4C0DE3}" destId="{FB52912E-9AEE-4AAE-B64E-F1C0DC6C7A2B}" srcOrd="0" destOrd="0" presId="urn:microsoft.com/office/officeart/2005/8/layout/hProcess4"/>
    <dgm:cxn modelId="{152B67B9-6AC8-41EE-872C-EEF69395B4F5}" type="presOf" srcId="{26D0EE7C-743E-4E2E-8992-5687CBE66FC0}" destId="{AC10B9C2-7BE2-48C5-A9BC-4831D40BE941}" srcOrd="1" destOrd="0" presId="urn:microsoft.com/office/officeart/2005/8/layout/hProcess4"/>
    <dgm:cxn modelId="{23E2369C-8D02-4B64-B58A-C24E69133A2E}" type="presOf" srcId="{32FAD932-AA00-4C9E-8105-5D6BA5D048C6}" destId="{B1C5CED6-8C2F-4FB6-9B23-43ECD0A3F1DE}" srcOrd="0" destOrd="0" presId="urn:microsoft.com/office/officeart/2005/8/layout/hProcess4"/>
    <dgm:cxn modelId="{7C722C0B-13F8-4E03-B4E6-A07AB0D04F3D}" type="presOf" srcId="{94CF2F37-77E5-4A25-8BE8-742980A7A9D2}" destId="{7DDDF4D4-ED26-4649-AF1B-707F3B4A6E14}" srcOrd="0" destOrd="0" presId="urn:microsoft.com/office/officeart/2005/8/layout/hProcess4"/>
    <dgm:cxn modelId="{223B90BA-1833-4F58-AD6E-A4ED8F885F25}" srcId="{9F883309-F1E8-4E51-8124-2A43C3E0C512}" destId="{B4AA4FDC-F208-4112-A718-2A6BA64F4F3A}" srcOrd="1" destOrd="0" parTransId="{B731039A-ABB6-44C7-BE24-E788B7A3981E}" sibTransId="{E405B2C4-A9A3-456B-AB20-B588FEF4BC33}"/>
    <dgm:cxn modelId="{543B2C2D-19E7-40A0-BB97-EA9DB10903FB}" type="presOf" srcId="{26D0EE7C-743E-4E2E-8992-5687CBE66FC0}" destId="{5B9FF48F-0ECF-419F-BCCF-9A817048BE8A}" srcOrd="0" destOrd="0" presId="urn:microsoft.com/office/officeart/2005/8/layout/hProcess4"/>
    <dgm:cxn modelId="{DA71CDEB-1FCE-46A6-A97D-3322F80C7174}" srcId="{9F883309-F1E8-4E51-8124-2A43C3E0C512}" destId="{94CF2F37-77E5-4A25-8BE8-742980A7A9D2}" srcOrd="0" destOrd="0" parTransId="{A2C9D977-58E8-4453-9056-A88AD4CB1DC2}" sibTransId="{32FAD932-AA00-4C9E-8105-5D6BA5D048C6}"/>
    <dgm:cxn modelId="{CC434983-CAFC-4252-8C62-54BBCA4834B8}" type="presOf" srcId="{24CFA5E6-FE20-475A-BB58-CCB4CD4C0DE3}" destId="{11CC38D8-6CC0-4A82-8D0E-F0FAC85B4DA7}" srcOrd="1" destOrd="0" presId="urn:microsoft.com/office/officeart/2005/8/layout/hProcess4"/>
    <dgm:cxn modelId="{0DB35F06-F950-4069-B3FB-F1B786E4C023}" srcId="{9F883309-F1E8-4E51-8124-2A43C3E0C512}" destId="{6D836B39-9875-4F8D-A2F0-56C8B87F63A3}" srcOrd="2" destOrd="0" parTransId="{DC204E5D-E6FC-4B1F-9519-B0A374F3375B}" sibTransId="{E4B63E48-1CFA-4C52-B101-8E7C1B05693A}"/>
    <dgm:cxn modelId="{97C2DB2B-64C4-422C-8822-D4E061A269C9}" type="presParOf" srcId="{3BEE0FA2-9040-4804-AF68-AFFCE7CB86B6}" destId="{02FBA9AC-513D-498F-83EA-780C3D16A236}" srcOrd="0" destOrd="0" presId="urn:microsoft.com/office/officeart/2005/8/layout/hProcess4"/>
    <dgm:cxn modelId="{D5B05E3B-F0FA-4509-B33E-EC5AE2EE2914}" type="presParOf" srcId="{3BEE0FA2-9040-4804-AF68-AFFCE7CB86B6}" destId="{AB65D9B7-3C11-43C8-BA1A-6ED73DA1854A}" srcOrd="1" destOrd="0" presId="urn:microsoft.com/office/officeart/2005/8/layout/hProcess4"/>
    <dgm:cxn modelId="{638CB5AE-B752-4975-94B8-429F54905E8F}" type="presParOf" srcId="{3BEE0FA2-9040-4804-AF68-AFFCE7CB86B6}" destId="{9FBB20EA-6D6C-4D56-8BA4-49058589152F}" srcOrd="2" destOrd="0" presId="urn:microsoft.com/office/officeart/2005/8/layout/hProcess4"/>
    <dgm:cxn modelId="{8F440CCA-B871-4219-ACF8-37E122216AB7}" type="presParOf" srcId="{9FBB20EA-6D6C-4D56-8BA4-49058589152F}" destId="{82959E1F-724D-4749-B744-4951C302F933}" srcOrd="0" destOrd="0" presId="urn:microsoft.com/office/officeart/2005/8/layout/hProcess4"/>
    <dgm:cxn modelId="{2E1F7ACA-D4D0-4654-8B88-7555BBEBFF1C}" type="presParOf" srcId="{82959E1F-724D-4749-B744-4951C302F933}" destId="{664AC357-E51D-4ED0-BF1C-320BF367ECB7}" srcOrd="0" destOrd="0" presId="urn:microsoft.com/office/officeart/2005/8/layout/hProcess4"/>
    <dgm:cxn modelId="{6B6BA3EE-70FD-4A1E-B439-C93AA8248FFB}" type="presParOf" srcId="{82959E1F-724D-4749-B744-4951C302F933}" destId="{8DB7E4EB-3292-4FD1-8934-2DC81770B75F}" srcOrd="1" destOrd="0" presId="urn:microsoft.com/office/officeart/2005/8/layout/hProcess4"/>
    <dgm:cxn modelId="{7FDAA142-B2C9-4074-AAA4-A26B086504F6}" type="presParOf" srcId="{82959E1F-724D-4749-B744-4951C302F933}" destId="{92EDB38A-DE7A-4293-A06C-202B5B19006F}" srcOrd="2" destOrd="0" presId="urn:microsoft.com/office/officeart/2005/8/layout/hProcess4"/>
    <dgm:cxn modelId="{9CC81794-8D99-408D-8803-7BB8B7192BDF}" type="presParOf" srcId="{82959E1F-724D-4749-B744-4951C302F933}" destId="{7DDDF4D4-ED26-4649-AF1B-707F3B4A6E14}" srcOrd="3" destOrd="0" presId="urn:microsoft.com/office/officeart/2005/8/layout/hProcess4"/>
    <dgm:cxn modelId="{761DDA25-FF61-49DC-8AC3-96A762176680}" type="presParOf" srcId="{82959E1F-724D-4749-B744-4951C302F933}" destId="{EAC78B40-C2A4-4E00-95B1-77083CDAA3C0}" srcOrd="4" destOrd="0" presId="urn:microsoft.com/office/officeart/2005/8/layout/hProcess4"/>
    <dgm:cxn modelId="{7D8C09B2-4E34-4055-8491-788B6FBF4D09}" type="presParOf" srcId="{9FBB20EA-6D6C-4D56-8BA4-49058589152F}" destId="{B1C5CED6-8C2F-4FB6-9B23-43ECD0A3F1DE}" srcOrd="1" destOrd="0" presId="urn:microsoft.com/office/officeart/2005/8/layout/hProcess4"/>
    <dgm:cxn modelId="{5C00F485-86A5-4DA9-8FD1-BD2E7B362B0D}" type="presParOf" srcId="{9FBB20EA-6D6C-4D56-8BA4-49058589152F}" destId="{D868AAD9-1EF5-4172-83B8-54384E4528DC}" srcOrd="2" destOrd="0" presId="urn:microsoft.com/office/officeart/2005/8/layout/hProcess4"/>
    <dgm:cxn modelId="{A9DC8632-D494-407D-8458-6D89B01F3EF3}" type="presParOf" srcId="{D868AAD9-1EF5-4172-83B8-54384E4528DC}" destId="{A3A4775C-C32C-4307-B6C9-9DB6635718D6}" srcOrd="0" destOrd="0" presId="urn:microsoft.com/office/officeart/2005/8/layout/hProcess4"/>
    <dgm:cxn modelId="{922FF5D0-3276-424F-B79C-3CA026850C0B}" type="presParOf" srcId="{D868AAD9-1EF5-4172-83B8-54384E4528DC}" destId="{FB52912E-9AEE-4AAE-B64E-F1C0DC6C7A2B}" srcOrd="1" destOrd="0" presId="urn:microsoft.com/office/officeart/2005/8/layout/hProcess4"/>
    <dgm:cxn modelId="{F5CF239C-4843-4A82-8136-A5DEFA47EF72}" type="presParOf" srcId="{D868AAD9-1EF5-4172-83B8-54384E4528DC}" destId="{11CC38D8-6CC0-4A82-8D0E-F0FAC85B4DA7}" srcOrd="2" destOrd="0" presId="urn:microsoft.com/office/officeart/2005/8/layout/hProcess4"/>
    <dgm:cxn modelId="{482EE604-4F50-4D1F-923D-0650D88EB95B}" type="presParOf" srcId="{D868AAD9-1EF5-4172-83B8-54384E4528DC}" destId="{1C58125D-FA93-498C-B590-DD036A9FFD52}" srcOrd="3" destOrd="0" presId="urn:microsoft.com/office/officeart/2005/8/layout/hProcess4"/>
    <dgm:cxn modelId="{70E9C5FE-B568-4F62-8653-269AC85F8135}" type="presParOf" srcId="{D868AAD9-1EF5-4172-83B8-54384E4528DC}" destId="{3C8795EA-CD2B-409B-8310-EAB0D8461D31}" srcOrd="4" destOrd="0" presId="urn:microsoft.com/office/officeart/2005/8/layout/hProcess4"/>
    <dgm:cxn modelId="{4B9C77D6-6528-48C5-B13D-B00BEC7AD3D5}" type="presParOf" srcId="{9FBB20EA-6D6C-4D56-8BA4-49058589152F}" destId="{E0E00FF8-5696-4B94-9467-46836BC3BEE4}" srcOrd="3" destOrd="0" presId="urn:microsoft.com/office/officeart/2005/8/layout/hProcess4"/>
    <dgm:cxn modelId="{389F9D5D-4AFF-4FBC-B4F5-6467508EBB97}" type="presParOf" srcId="{9FBB20EA-6D6C-4D56-8BA4-49058589152F}" destId="{902BDD92-1A86-40BC-888A-969D5CF4E611}" srcOrd="4" destOrd="0" presId="urn:microsoft.com/office/officeart/2005/8/layout/hProcess4"/>
    <dgm:cxn modelId="{DF0B5E35-6B3C-4A18-B3AB-C9E77791919D}" type="presParOf" srcId="{902BDD92-1A86-40BC-888A-969D5CF4E611}" destId="{68DF6CD8-6957-4732-9724-A5F0F45828C8}" srcOrd="0" destOrd="0" presId="urn:microsoft.com/office/officeart/2005/8/layout/hProcess4"/>
    <dgm:cxn modelId="{246F11F0-A684-4E21-9A21-075AEC69A909}" type="presParOf" srcId="{902BDD92-1A86-40BC-888A-969D5CF4E611}" destId="{5B9FF48F-0ECF-419F-BCCF-9A817048BE8A}" srcOrd="1" destOrd="0" presId="urn:microsoft.com/office/officeart/2005/8/layout/hProcess4"/>
    <dgm:cxn modelId="{639680C4-6423-4A00-887F-E7660D313EF2}" type="presParOf" srcId="{902BDD92-1A86-40BC-888A-969D5CF4E611}" destId="{AC10B9C2-7BE2-48C5-A9BC-4831D40BE941}" srcOrd="2" destOrd="0" presId="urn:microsoft.com/office/officeart/2005/8/layout/hProcess4"/>
    <dgm:cxn modelId="{1BC7AFE3-9678-4B4C-90B9-F8E40A152FE7}" type="presParOf" srcId="{902BDD92-1A86-40BC-888A-969D5CF4E611}" destId="{01A4CB98-25E2-4273-8ADA-503BF82CDA66}" srcOrd="3" destOrd="0" presId="urn:microsoft.com/office/officeart/2005/8/layout/hProcess4"/>
    <dgm:cxn modelId="{9028DA48-5DF7-40D6-AB09-BF3C478716DF}" type="presParOf" srcId="{902BDD92-1A86-40BC-888A-969D5CF4E611}" destId="{7D7FAC82-75C5-4AFE-9B7C-1581958FE0B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B7E4EB-3292-4FD1-8934-2DC81770B75F}">
      <dsp:nvSpPr>
        <dsp:cNvPr id="0" name=""/>
        <dsp:cNvSpPr/>
      </dsp:nvSpPr>
      <dsp:spPr>
        <a:xfrm>
          <a:off x="660201" y="1188129"/>
          <a:ext cx="820912" cy="648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C5CED6-8C2F-4FB6-9B23-43ECD0A3F1DE}">
      <dsp:nvSpPr>
        <dsp:cNvPr id="0" name=""/>
        <dsp:cNvSpPr/>
      </dsp:nvSpPr>
      <dsp:spPr>
        <a:xfrm rot="20589050">
          <a:off x="1008879" y="660186"/>
          <a:ext cx="3014322" cy="3014322"/>
        </a:xfrm>
        <a:prstGeom prst="leftCircularArrow">
          <a:avLst>
            <a:gd name="adj1" fmla="val 2933"/>
            <a:gd name="adj2" fmla="val 359072"/>
            <a:gd name="adj3" fmla="val 3039312"/>
            <a:gd name="adj4" fmla="val 9929218"/>
            <a:gd name="adj5" fmla="val 342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DF4D4-ED26-4649-AF1B-707F3B4A6E14}">
      <dsp:nvSpPr>
        <dsp:cNvPr id="0" name=""/>
        <dsp:cNvSpPr/>
      </dsp:nvSpPr>
      <dsp:spPr>
        <a:xfrm>
          <a:off x="84130" y="792089"/>
          <a:ext cx="2131128" cy="190821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Aufstockung der wöchentlichen Arbeitszeit um 2  Std. von Erzieher/innen (Gruppenleitung)</a:t>
          </a:r>
          <a:endParaRPr lang="de-DE" sz="1400" b="1" kern="1200" dirty="0">
            <a:solidFill>
              <a:schemeClr val="tx1"/>
            </a:solidFill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140020" y="847979"/>
        <a:ext cx="2019348" cy="1796432"/>
      </dsp:txXfrm>
    </dsp:sp>
    <dsp:sp modelId="{FB52912E-9AEE-4AAE-B64E-F1C0DC6C7A2B}">
      <dsp:nvSpPr>
        <dsp:cNvPr id="0" name=""/>
        <dsp:cNvSpPr/>
      </dsp:nvSpPr>
      <dsp:spPr>
        <a:xfrm>
          <a:off x="3434921" y="1872204"/>
          <a:ext cx="1096560" cy="4320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4864" y="1974729"/>
        <a:ext cx="1076674" cy="319583"/>
      </dsp:txXfrm>
    </dsp:sp>
    <dsp:sp modelId="{E0E00FF8-5696-4B94-9467-46836BC3BEE4}">
      <dsp:nvSpPr>
        <dsp:cNvPr id="0" name=""/>
        <dsp:cNvSpPr/>
      </dsp:nvSpPr>
      <dsp:spPr>
        <a:xfrm rot="596812">
          <a:off x="4078585" y="-241893"/>
          <a:ext cx="3324926" cy="3324926"/>
        </a:xfrm>
        <a:prstGeom prst="circularArrow">
          <a:avLst>
            <a:gd name="adj1" fmla="val 2659"/>
            <a:gd name="adj2" fmla="val 323450"/>
            <a:gd name="adj3" fmla="val 18833947"/>
            <a:gd name="adj4" fmla="val 11908419"/>
            <a:gd name="adj5" fmla="val 31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58125D-FA93-498C-B590-DD036A9FFD52}">
      <dsp:nvSpPr>
        <dsp:cNvPr id="0" name=""/>
        <dsp:cNvSpPr/>
      </dsp:nvSpPr>
      <dsp:spPr>
        <a:xfrm>
          <a:off x="2930870" y="765471"/>
          <a:ext cx="2189346" cy="1908204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Zuschlag für Ganztagsklassen</a:t>
          </a:r>
          <a:endParaRPr lang="de-DE" sz="1400" b="1" kern="1200" dirty="0">
            <a:solidFill>
              <a:schemeClr val="tx1"/>
            </a:solidFill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2986759" y="821360"/>
        <a:ext cx="2077568" cy="1796426"/>
      </dsp:txXfrm>
    </dsp:sp>
    <dsp:sp modelId="{5B9FF48F-0ECF-419F-BCCF-9A817048BE8A}">
      <dsp:nvSpPr>
        <dsp:cNvPr id="0" name=""/>
        <dsp:cNvSpPr/>
      </dsp:nvSpPr>
      <dsp:spPr>
        <a:xfrm>
          <a:off x="6315249" y="1034733"/>
          <a:ext cx="1219208" cy="918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36395" y="1055879"/>
        <a:ext cx="1176916" cy="679672"/>
      </dsp:txXfrm>
    </dsp:sp>
    <dsp:sp modelId="{01A4CB98-25E2-4273-8ADA-503BF82CDA66}">
      <dsp:nvSpPr>
        <dsp:cNvPr id="0" name=""/>
        <dsp:cNvSpPr/>
      </dsp:nvSpPr>
      <dsp:spPr>
        <a:xfrm>
          <a:off x="5688638" y="747465"/>
          <a:ext cx="2275151" cy="198022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400" b="1" kern="1200" dirty="0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Vernetzungsstunden für die Eingangs-</a:t>
          </a:r>
          <a:r>
            <a:rPr lang="de-DE" sz="1400" b="1" kern="1200" dirty="0" err="1" smtClean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rPr>
            <a:t>halbtagsklassen</a:t>
          </a:r>
          <a:endParaRPr lang="de-DE" sz="1400" b="1" kern="1200" dirty="0" smtClean="0">
            <a:solidFill>
              <a:schemeClr val="tx1"/>
            </a:solidFill>
            <a:latin typeface="Segoe UI" panose="020B0502040204020203" pitchFamily="34" charset="0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746637" y="805464"/>
        <a:ext cx="2159153" cy="18642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498159" y="555881"/>
            <a:ext cx="5826938" cy="496332"/>
          </a:xfrm>
          <a:prstGeom prst="rect">
            <a:avLst/>
          </a:prstGeom>
        </p:spPr>
        <p:txBody>
          <a:bodyPr vert="horz" lIns="95551" tIns="47775" rIns="95551" bIns="47775" rtlCol="0" anchor="ctr" anchorCtr="0"/>
          <a:lstStyle>
            <a:lvl1pPr algn="l">
              <a:defRPr sz="1300"/>
            </a:lvl1pPr>
          </a:lstStyle>
          <a:p>
            <a:endParaRPr lang="de-DE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1" tIns="47775" rIns="95551" bIns="47775" rtlCol="0" anchor="ctr" anchorCtr="0"/>
          <a:lstStyle>
            <a:lvl1pPr algn="l">
              <a:defRPr sz="1300"/>
            </a:lvl1pPr>
          </a:lstStyle>
          <a:p>
            <a:endParaRPr lang="de-DE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424734" y="9428584"/>
            <a:ext cx="1926900" cy="496332"/>
          </a:xfrm>
          <a:prstGeom prst="rect">
            <a:avLst/>
          </a:prstGeom>
          <a:noFill/>
        </p:spPr>
        <p:txBody>
          <a:bodyPr vert="horz" lIns="95551" tIns="47775" rIns="95551" bIns="47775" rtlCol="0" anchor="ctr" anchorCtr="0"/>
          <a:lstStyle>
            <a:lvl1pPr algn="r">
              <a:defRPr sz="1300"/>
            </a:lvl1pPr>
          </a:lstStyle>
          <a:p>
            <a:fld id="{C378E0CB-8901-452E-9CA9-34E4CEC0CEDC}" type="slidenum">
              <a:rPr lang="de-DE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/>
              <a:t>‹Nr.›</a:t>
            </a:fld>
            <a:endParaRPr lang="de-DE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547892" y="0"/>
            <a:ext cx="249784" cy="9926638"/>
          </a:xfrm>
          <a:prstGeom prst="rect">
            <a:avLst/>
          </a:prstGeom>
          <a:solidFill>
            <a:srgbClr val="5BC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801" tIns="53900" rIns="107801" bIns="53900" rtlCol="0" anchor="ctr"/>
          <a:lstStyle/>
          <a:p>
            <a:pPr algn="ctr"/>
            <a:endParaRPr lang="de-DE"/>
          </a:p>
        </p:txBody>
      </p:sp>
      <p:grpSp>
        <p:nvGrpSpPr>
          <p:cNvPr id="24" name="Gruppieren 23"/>
          <p:cNvGrpSpPr/>
          <p:nvPr/>
        </p:nvGrpSpPr>
        <p:grpSpPr>
          <a:xfrm>
            <a:off x="241295" y="69834"/>
            <a:ext cx="1510258" cy="551720"/>
            <a:chOff x="28163" y="-46800"/>
            <a:chExt cx="1577271" cy="568837"/>
          </a:xfrm>
        </p:grpSpPr>
        <p:grpSp>
          <p:nvGrpSpPr>
            <p:cNvPr id="14" name="Gruppieren 13"/>
            <p:cNvGrpSpPr/>
            <p:nvPr/>
          </p:nvGrpSpPr>
          <p:grpSpPr>
            <a:xfrm>
              <a:off x="28163" y="-46800"/>
              <a:ext cx="439200" cy="439200"/>
              <a:chOff x="0" y="0"/>
              <a:chExt cx="415290" cy="412750"/>
            </a:xfrm>
          </p:grpSpPr>
          <p:sp>
            <p:nvSpPr>
              <p:cNvPr id="16" name="Rechteck 15"/>
              <p:cNvSpPr/>
              <p:nvPr/>
            </p:nvSpPr>
            <p:spPr>
              <a:xfrm>
                <a:off x="0" y="53340"/>
                <a:ext cx="359410" cy="359410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7" name="Ellipse 16"/>
              <p:cNvSpPr/>
              <p:nvPr/>
            </p:nvSpPr>
            <p:spPr>
              <a:xfrm>
                <a:off x="60960" y="0"/>
                <a:ext cx="354330" cy="35433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18" name="Träne 17"/>
              <p:cNvSpPr/>
              <p:nvPr/>
            </p:nvSpPr>
            <p:spPr>
              <a:xfrm>
                <a:off x="114300" y="53340"/>
                <a:ext cx="243840" cy="238125"/>
              </a:xfrm>
              <a:prstGeom prst="teardrop">
                <a:avLst/>
              </a:prstGeom>
              <a:gradFill>
                <a:gsLst>
                  <a:gs pos="0">
                    <a:srgbClr val="5BC72B">
                      <a:lumMod val="100000"/>
                    </a:srgbClr>
                  </a:gs>
                  <a:gs pos="100000">
                    <a:srgbClr val="5BC72B">
                      <a:lumMod val="60000"/>
                      <a:lumOff val="40000"/>
                    </a:srgbClr>
                  </a:gs>
                </a:gsLst>
                <a:lin ang="16200000" scaled="1"/>
              </a:gradFill>
              <a:ln w="57150"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  <p:sp>
          <p:nvSpPr>
            <p:cNvPr id="15" name="Textfeld 8"/>
            <p:cNvSpPr txBox="1"/>
            <p:nvPr/>
          </p:nvSpPr>
          <p:spPr>
            <a:xfrm>
              <a:off x="507366" y="52950"/>
              <a:ext cx="1098068" cy="46908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463"/>
                </a:lnSpc>
              </a:pPr>
              <a:r>
                <a:rPr lang="de-DE" sz="1400" spc="-21" dirty="0">
                  <a:solidFill>
                    <a:srgbClr val="707070"/>
                  </a:solidFill>
                  <a:latin typeface="Segoe UI"/>
                  <a:ea typeface="Calibri"/>
                  <a:cs typeface="Times New Roman"/>
                </a:rPr>
                <a:t>Stadt</a:t>
              </a:r>
              <a:br>
                <a:rPr lang="de-DE" sz="1400" spc="-21" dirty="0">
                  <a:solidFill>
                    <a:srgbClr val="707070"/>
                  </a:solidFill>
                  <a:latin typeface="Segoe UI"/>
                  <a:ea typeface="Calibri"/>
                  <a:cs typeface="Times New Roman"/>
                </a:rPr>
              </a:br>
              <a:r>
                <a:rPr lang="de-DE" sz="1400" spc="-21" dirty="0">
                  <a:solidFill>
                    <a:srgbClr val="707070"/>
                  </a:solidFill>
                  <a:latin typeface="Segoe UI"/>
                  <a:ea typeface="Calibri"/>
                  <a:cs typeface="Times New Roman"/>
                </a:rPr>
                <a:t>Gladbeck</a:t>
              </a:r>
              <a:endParaRPr lang="de-DE" sz="1100" dirty="0">
                <a:ea typeface="Calibri"/>
                <a:cs typeface="Times New Roman"/>
              </a:endParaRPr>
            </a:p>
          </p:txBody>
        </p:sp>
      </p:grpSp>
      <p:pic>
        <p:nvPicPr>
          <p:cNvPr id="26" name="Grafik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170" y="9437986"/>
            <a:ext cx="293475" cy="366625"/>
          </a:xfrm>
          <a:prstGeom prst="rect">
            <a:avLst/>
          </a:prstGeom>
        </p:spPr>
      </p:pic>
      <p:sp>
        <p:nvSpPr>
          <p:cNvPr id="27" name="Datumsplatzhalter 26"/>
          <p:cNvSpPr>
            <a:spLocks noGrp="1"/>
          </p:cNvSpPr>
          <p:nvPr>
            <p:ph type="dt" sz="quarter" idx="1"/>
          </p:nvPr>
        </p:nvSpPr>
        <p:spPr>
          <a:xfrm>
            <a:off x="4433067" y="1"/>
            <a:ext cx="1888820" cy="495793"/>
          </a:xfrm>
          <a:prstGeom prst="rect">
            <a:avLst/>
          </a:prstGeom>
        </p:spPr>
        <p:txBody>
          <a:bodyPr vert="horz" lIns="95551" tIns="47775" rIns="95551" bIns="47775" rtlCol="0" anchor="ctr" anchorCtr="0"/>
          <a:lstStyle/>
          <a:p>
            <a:pPr algn="r"/>
            <a:fld id="{705F3C32-EB41-42D7-9AF5-2D2A290C11A0}" type="datetime4">
              <a:rPr lang="de-DE" sz="13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4. Dezember 2019</a:t>
            </a:fld>
            <a:endParaRPr lang="de-DE" sz="13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9" name="Grafik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7"/>
          <a:stretch/>
        </p:blipFill>
        <p:spPr>
          <a:xfrm>
            <a:off x="1675872" y="117796"/>
            <a:ext cx="1480661" cy="419056"/>
          </a:xfrm>
          <a:prstGeom prst="rect">
            <a:avLst/>
          </a:prstGeom>
        </p:spPr>
      </p:pic>
      <p:cxnSp>
        <p:nvCxnSpPr>
          <p:cNvPr id="20" name="Gerade Verbindung 19"/>
          <p:cNvCxnSpPr/>
          <p:nvPr/>
        </p:nvCxnSpPr>
        <p:spPr>
          <a:xfrm>
            <a:off x="1537912" y="94016"/>
            <a:ext cx="0" cy="46930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2865542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452423" y="1"/>
            <a:ext cx="2945659" cy="496332"/>
          </a:xfrm>
          <a:prstGeom prst="rect">
            <a:avLst/>
          </a:prstGeom>
        </p:spPr>
        <p:txBody>
          <a:bodyPr vert="horz" lIns="95551" tIns="47775" rIns="95551" bIns="47775" rtlCol="0" anchor="ctr" anchorCtr="0"/>
          <a:lstStyle>
            <a:lvl1pPr algn="l">
              <a:defRPr sz="13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424735" y="1"/>
            <a:ext cx="1913112" cy="496332"/>
          </a:xfrm>
          <a:prstGeom prst="rect">
            <a:avLst/>
          </a:prstGeom>
        </p:spPr>
        <p:txBody>
          <a:bodyPr vert="horz" lIns="95551" tIns="47775" rIns="95551" bIns="47775" rtlCol="0" anchor="ctr" anchorCtr="0"/>
          <a:lstStyle>
            <a:lvl1pPr algn="r">
              <a:defRPr sz="13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0914EE26-95AE-401C-877A-E73EFF5A16A2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1" tIns="47775" rIns="95551" bIns="47775" rtlCol="0" anchor="ctr"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1" tIns="47775" rIns="95551" bIns="47775" rtlCol="0" anchor="ctr" anchorCtr="0"/>
          <a:lstStyle>
            <a:lvl1pPr algn="l">
              <a:defRPr sz="13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424733" y="9428584"/>
            <a:ext cx="1895877" cy="496332"/>
          </a:xfrm>
          <a:prstGeom prst="rect">
            <a:avLst/>
          </a:prstGeom>
        </p:spPr>
        <p:txBody>
          <a:bodyPr vert="horz" lIns="95551" tIns="47775" rIns="95551" bIns="47775" rtlCol="0" anchor="ctr" anchorCtr="0"/>
          <a:lstStyle>
            <a:lvl1pPr algn="r">
              <a:defRPr sz="13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43E9D53-ABBD-47F7-A00B-78218E054F47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6556382" y="0"/>
            <a:ext cx="241293" cy="9926638"/>
          </a:xfrm>
          <a:prstGeom prst="rect">
            <a:avLst/>
          </a:prstGeom>
          <a:solidFill>
            <a:srgbClr val="5BC7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7801" tIns="53900" rIns="107801" bIns="53900" rtlCol="0" anchor="ctr"/>
          <a:lstStyle/>
          <a:p>
            <a:pPr algn="ctr"/>
            <a:endParaRPr lang="de-DE"/>
          </a:p>
        </p:txBody>
      </p:sp>
      <p:grpSp>
        <p:nvGrpSpPr>
          <p:cNvPr id="19" name="Gruppieren 18"/>
          <p:cNvGrpSpPr/>
          <p:nvPr/>
        </p:nvGrpSpPr>
        <p:grpSpPr>
          <a:xfrm>
            <a:off x="241295" y="69834"/>
            <a:ext cx="1510258" cy="551720"/>
            <a:chOff x="28163" y="-46800"/>
            <a:chExt cx="1577271" cy="568837"/>
          </a:xfrm>
        </p:grpSpPr>
        <p:grpSp>
          <p:nvGrpSpPr>
            <p:cNvPr id="20" name="Gruppieren 19"/>
            <p:cNvGrpSpPr/>
            <p:nvPr/>
          </p:nvGrpSpPr>
          <p:grpSpPr>
            <a:xfrm>
              <a:off x="28163" y="-46800"/>
              <a:ext cx="439200" cy="439200"/>
              <a:chOff x="0" y="0"/>
              <a:chExt cx="415290" cy="412750"/>
            </a:xfrm>
          </p:grpSpPr>
          <p:sp>
            <p:nvSpPr>
              <p:cNvPr id="22" name="Rechteck 21"/>
              <p:cNvSpPr/>
              <p:nvPr/>
            </p:nvSpPr>
            <p:spPr>
              <a:xfrm>
                <a:off x="0" y="53340"/>
                <a:ext cx="359410" cy="359410"/>
              </a:xfrm>
              <a:prstGeom prst="rect">
                <a:avLst/>
              </a:prstGeom>
              <a:solidFill>
                <a:srgbClr val="70707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3" name="Ellipse 22"/>
              <p:cNvSpPr/>
              <p:nvPr/>
            </p:nvSpPr>
            <p:spPr>
              <a:xfrm>
                <a:off x="60960" y="0"/>
                <a:ext cx="354330" cy="35433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  <p:sp>
            <p:nvSpPr>
              <p:cNvPr id="24" name="Träne 23"/>
              <p:cNvSpPr/>
              <p:nvPr/>
            </p:nvSpPr>
            <p:spPr>
              <a:xfrm>
                <a:off x="114300" y="53340"/>
                <a:ext cx="243840" cy="238125"/>
              </a:xfrm>
              <a:prstGeom prst="teardrop">
                <a:avLst/>
              </a:prstGeom>
              <a:gradFill>
                <a:gsLst>
                  <a:gs pos="0">
                    <a:srgbClr val="5BC72B">
                      <a:lumMod val="100000"/>
                    </a:srgbClr>
                  </a:gs>
                  <a:gs pos="100000">
                    <a:srgbClr val="5BC72B">
                      <a:lumMod val="60000"/>
                      <a:lumOff val="40000"/>
                    </a:srgbClr>
                  </a:gs>
                </a:gsLst>
                <a:lin ang="16200000" scaled="1"/>
              </a:gradFill>
              <a:ln w="57150" cmpd="sng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DE"/>
              </a:p>
            </p:txBody>
          </p:sp>
        </p:grpSp>
        <p:sp>
          <p:nvSpPr>
            <p:cNvPr id="21" name="Textfeld 8"/>
            <p:cNvSpPr txBox="1"/>
            <p:nvPr/>
          </p:nvSpPr>
          <p:spPr>
            <a:xfrm>
              <a:off x="507366" y="52950"/>
              <a:ext cx="1098068" cy="46908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463"/>
                </a:lnSpc>
              </a:pPr>
              <a:r>
                <a:rPr lang="de-DE" sz="1400" spc="-21" dirty="0">
                  <a:solidFill>
                    <a:srgbClr val="707070"/>
                  </a:solidFill>
                  <a:latin typeface="Segoe UI"/>
                  <a:ea typeface="Calibri"/>
                  <a:cs typeface="Times New Roman"/>
                </a:rPr>
                <a:t>Stadt</a:t>
              </a:r>
              <a:br>
                <a:rPr lang="de-DE" sz="1400" spc="-21" dirty="0">
                  <a:solidFill>
                    <a:srgbClr val="707070"/>
                  </a:solidFill>
                  <a:latin typeface="Segoe UI"/>
                  <a:ea typeface="Calibri"/>
                  <a:cs typeface="Times New Roman"/>
                </a:rPr>
              </a:br>
              <a:r>
                <a:rPr lang="de-DE" sz="1400" spc="-21" dirty="0">
                  <a:solidFill>
                    <a:srgbClr val="707070"/>
                  </a:solidFill>
                  <a:latin typeface="Segoe UI"/>
                  <a:ea typeface="Calibri"/>
                  <a:cs typeface="Times New Roman"/>
                </a:rPr>
                <a:t>Gladbeck</a:t>
              </a:r>
              <a:endParaRPr lang="de-DE" sz="1100" dirty="0">
                <a:ea typeface="Calibri"/>
                <a:cs typeface="Times New Roman"/>
              </a:endParaRPr>
            </a:p>
          </p:txBody>
        </p:sp>
      </p:grpSp>
      <p:pic>
        <p:nvPicPr>
          <p:cNvPr id="25" name="Grafik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1511" y="9437986"/>
            <a:ext cx="293475" cy="366625"/>
          </a:xfrm>
          <a:prstGeom prst="rect">
            <a:avLst/>
          </a:prstGeom>
        </p:spPr>
      </p:pic>
      <p:sp>
        <p:nvSpPr>
          <p:cNvPr id="27" name="Notizenplatzhalter 26"/>
          <p:cNvSpPr>
            <a:spLocks noGrp="1"/>
          </p:cNvSpPr>
          <p:nvPr>
            <p:ph type="body" sz="quarter" idx="3"/>
          </p:nvPr>
        </p:nvSpPr>
        <p:spPr>
          <a:xfrm>
            <a:off x="679465" y="4714653"/>
            <a:ext cx="5438748" cy="4466756"/>
          </a:xfrm>
          <a:prstGeom prst="rect">
            <a:avLst/>
          </a:prstGeom>
        </p:spPr>
        <p:txBody>
          <a:bodyPr vert="horz" lIns="88212" tIns="44106" rIns="88212" bIns="44106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2477616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1031561" rtl="0" eaLnBrk="1" latinLnBrk="0" hangingPunct="1">
      <a:defRPr sz="140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1pPr>
    <a:lvl2pPr marL="515781" algn="l" defTabSz="1031561" rtl="0" eaLnBrk="1" latinLnBrk="0" hangingPunct="1">
      <a:defRPr sz="140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2pPr>
    <a:lvl3pPr marL="1031561" algn="l" defTabSz="1031561" rtl="0" eaLnBrk="1" latinLnBrk="0" hangingPunct="1">
      <a:defRPr sz="140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3pPr>
    <a:lvl4pPr marL="1547341" algn="l" defTabSz="1031561" rtl="0" eaLnBrk="1" latinLnBrk="0" hangingPunct="1">
      <a:defRPr sz="140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4pPr>
    <a:lvl5pPr marL="2063122" algn="l" defTabSz="1031561" rtl="0" eaLnBrk="1" latinLnBrk="0" hangingPunct="1">
      <a:defRPr sz="1400" kern="1200">
        <a:solidFill>
          <a:schemeClr val="tx1"/>
        </a:solidFill>
        <a:latin typeface="Segoe UI" panose="020B0502040204020203" pitchFamily="34" charset="0"/>
        <a:ea typeface="Segoe UI" panose="020B0502040204020203" pitchFamily="34" charset="0"/>
        <a:cs typeface="Segoe UI" panose="020B0502040204020203" pitchFamily="34" charset="0"/>
      </a:defRPr>
    </a:lvl5pPr>
    <a:lvl6pPr marL="2578902" algn="l" defTabSz="103156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683" algn="l" defTabSz="103156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463" algn="l" defTabSz="103156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243" algn="l" defTabSz="103156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914EE26-95AE-401C-877A-E73EFF5A16A2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E9D53-ABBD-47F7-A00B-78218E054F47}" type="slidenum">
              <a:rPr lang="de-DE" smtClean="0"/>
              <a:pPr/>
              <a:t>1</a:t>
            </a:fld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68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0830" indent="-330830">
              <a:buAutoNum type="arabicPeriod"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914EE26-95AE-401C-877A-E73EFF5A16A2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9D53-ABBD-47F7-A00B-78218E054F47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3182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0830" indent="-330830">
              <a:buAutoNum type="arabicPeriod"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914EE26-95AE-401C-877A-E73EFF5A16A2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9D53-ABBD-47F7-A00B-78218E054F47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31827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0830" indent="-330830">
              <a:buAutoNum type="arabicPeriod"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914EE26-95AE-401C-877A-E73EFF5A16A2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9D53-ABBD-47F7-A00B-78218E054F47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3182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914EE26-95AE-401C-877A-E73EFF5A16A2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E9D53-ABBD-47F7-A00B-78218E054F47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68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914EE26-95AE-401C-877A-E73EFF5A16A2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E9D53-ABBD-47F7-A00B-78218E054F47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68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914EE26-95AE-401C-877A-E73EFF5A16A2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E9D53-ABBD-47F7-A00B-78218E054F47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68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914EE26-95AE-401C-877A-E73EFF5A16A2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E9D53-ABBD-47F7-A00B-78218E054F47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681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914EE26-95AE-401C-877A-E73EFF5A16A2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E9D53-ABBD-47F7-A00B-78218E054F47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68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914EE26-95AE-401C-877A-E73EFF5A16A2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E9D53-ABBD-47F7-A00B-78218E054F47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68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914EE26-95AE-401C-877A-E73EFF5A16A2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3E9D53-ABBD-47F7-A00B-78218E054F47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Kopfzeilenplatzhalt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368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0830" indent="-330830">
              <a:buAutoNum type="arabicPeriod"/>
            </a:pP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914EE26-95AE-401C-877A-E73EFF5A16A2}" type="datetime4">
              <a:rPr lang="de-DE" smtClean="0"/>
              <a:pPr/>
              <a:t>4. Dezember 2019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9D53-ABBD-47F7-A00B-78218E054F47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3182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707070"/>
                </a:solidFill>
              </a:defRPr>
            </a:lvl1pPr>
            <a:lvl2pPr marL="515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1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7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63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8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9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10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26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1133-9877-4DEE-B7BB-6D25FAC05A60}" type="datetime1">
              <a:rPr lang="de-DE" smtClean="0"/>
              <a:t>04.12.2019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Fachtag "Update OGS" am 04.12.2019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5D-5A68-406D-86A8-FDF73B717E32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67"/>
          <a:stretch/>
        </p:blipFill>
        <p:spPr>
          <a:xfrm>
            <a:off x="2072680" y="161336"/>
            <a:ext cx="1545670" cy="432057"/>
          </a:xfrm>
          <a:prstGeom prst="rect">
            <a:avLst/>
          </a:prstGeom>
        </p:spPr>
      </p:pic>
      <p:cxnSp>
        <p:nvCxnSpPr>
          <p:cNvPr id="8" name="Gerade Verbindung 7"/>
          <p:cNvCxnSpPr/>
          <p:nvPr userDrawn="1"/>
        </p:nvCxnSpPr>
        <p:spPr>
          <a:xfrm>
            <a:off x="1928664" y="136819"/>
            <a:ext cx="0" cy="48386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1137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BF92D-1B95-45B9-A4E1-B6B30A1100F7}" type="datetime1">
              <a:rPr lang="de-DE" smtClean="0"/>
              <a:t>04.12.2019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Fachtag "Update OGS" am 04.12.2019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5D-5A68-406D-86A8-FDF73B717E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38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84649" y="274640"/>
            <a:ext cx="5232102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D4BE3-FF3A-4660-90BB-F79020B533C7}" type="datetime1">
              <a:rPr lang="de-DE" smtClean="0"/>
              <a:t>04.12.2019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Fachtag "Update OGS" am 04.12.2019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5D-5A68-406D-86A8-FDF73B717E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35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47E43-95AE-4A7D-B2B9-8AA18DDA8A1A}" type="datetime1">
              <a:rPr lang="de-DE" smtClean="0"/>
              <a:t>04.12.2019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Fachtag "Update OGS" am 04.12.2019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5D-5A68-406D-86A8-FDF73B717E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64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300">
                <a:solidFill>
                  <a:srgbClr val="707070"/>
                </a:solidFill>
              </a:defRPr>
            </a:lvl1pPr>
            <a:lvl2pPr marL="51578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315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73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631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89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946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10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262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10E85-F72A-4419-98EC-41A65C03A936}" type="datetime1">
              <a:rPr lang="de-DE" smtClean="0"/>
              <a:t>04.12.2019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Fachtag "Update OGS" am 04.12.2019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5D-5A68-406D-86A8-FDF73B717E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69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29B89-A783-4E11-A025-0813BCD933CE}" type="datetime1">
              <a:rPr lang="de-DE" smtClean="0"/>
              <a:t>04.12.2019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Fachtag "Update OGS" am 04.12.2019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5D-5A68-406D-86A8-FDF73B717E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306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2"/>
          </a:xfrm>
        </p:spPr>
        <p:txBody>
          <a:bodyPr anchor="b">
            <a:noAutofit/>
          </a:bodyPr>
          <a:lstStyle>
            <a:lvl1pPr marL="0" indent="0">
              <a:buNone/>
              <a:defRPr sz="2300" b="1"/>
            </a:lvl1pPr>
            <a:lvl2pPr marL="515781" indent="0">
              <a:buNone/>
              <a:defRPr sz="2300" b="1"/>
            </a:lvl2pPr>
            <a:lvl3pPr marL="1031561" indent="0">
              <a:buNone/>
              <a:defRPr sz="2000" b="1"/>
            </a:lvl3pPr>
            <a:lvl4pPr marL="1547341" indent="0">
              <a:buNone/>
              <a:defRPr sz="1800" b="1"/>
            </a:lvl4pPr>
            <a:lvl5pPr marL="2063122" indent="0">
              <a:buNone/>
              <a:defRPr sz="1800" b="1"/>
            </a:lvl5pPr>
            <a:lvl6pPr marL="2578902" indent="0">
              <a:buNone/>
              <a:defRPr sz="1800" b="1"/>
            </a:lvl6pPr>
            <a:lvl7pPr marL="3094683" indent="0">
              <a:buNone/>
              <a:defRPr sz="1800" b="1"/>
            </a:lvl7pPr>
            <a:lvl8pPr marL="3610463" indent="0">
              <a:buNone/>
              <a:defRPr sz="1800" b="1"/>
            </a:lvl8pPr>
            <a:lvl9pPr marL="4126243" indent="0">
              <a:buNone/>
              <a:defRPr sz="18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2" y="1535115"/>
            <a:ext cx="4378590" cy="639762"/>
          </a:xfrm>
        </p:spPr>
        <p:txBody>
          <a:bodyPr anchor="b">
            <a:normAutofit/>
          </a:bodyPr>
          <a:lstStyle>
            <a:lvl1pPr marL="0" indent="0">
              <a:buNone/>
              <a:defRPr sz="2300" b="1"/>
            </a:lvl1pPr>
            <a:lvl2pPr marL="515781" indent="0">
              <a:buNone/>
              <a:defRPr sz="2300" b="1"/>
            </a:lvl2pPr>
            <a:lvl3pPr marL="1031561" indent="0">
              <a:buNone/>
              <a:defRPr sz="2000" b="1"/>
            </a:lvl3pPr>
            <a:lvl4pPr marL="1547341" indent="0">
              <a:buNone/>
              <a:defRPr sz="1800" b="1"/>
            </a:lvl4pPr>
            <a:lvl5pPr marL="2063122" indent="0">
              <a:buNone/>
              <a:defRPr sz="1800" b="1"/>
            </a:lvl5pPr>
            <a:lvl6pPr marL="2578902" indent="0">
              <a:buNone/>
              <a:defRPr sz="1800" b="1"/>
            </a:lvl6pPr>
            <a:lvl7pPr marL="3094683" indent="0">
              <a:buNone/>
              <a:defRPr sz="1800" b="1"/>
            </a:lvl7pPr>
            <a:lvl8pPr marL="3610463" indent="0">
              <a:buNone/>
              <a:defRPr sz="1800" b="1"/>
            </a:lvl8pPr>
            <a:lvl9pPr marL="4126243" indent="0">
              <a:buNone/>
              <a:defRPr sz="18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5D9E-F032-46CB-91F7-6703F3286D10}" type="datetime1">
              <a:rPr lang="de-DE" smtClean="0"/>
              <a:t>04.12.2019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Fachtag "Update OGS" am 04.12.2019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5D-5A68-406D-86A8-FDF73B717E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94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B7695-E5D9-48D2-9E04-0E95B5FCE630}" type="datetime1">
              <a:rPr lang="de-DE" smtClean="0"/>
              <a:t>04.12.2019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Fachtag "Update OGS" am 04.12.2019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5D-5A68-406D-86A8-FDF73B717E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5704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18F8C-AAAE-4A93-ADC6-7B4196BBC2CC}" type="datetime1">
              <a:rPr lang="de-DE" smtClean="0"/>
              <a:t>04.12.2019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Fachtag "Update OGS" am 04.12.2019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5D-5A68-406D-86A8-FDF73B717E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27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2" y="797987"/>
            <a:ext cx="3259006" cy="116205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2" y="273050"/>
            <a:ext cx="5537729" cy="58531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2" y="1960038"/>
            <a:ext cx="3259006" cy="4166126"/>
          </a:xfrm>
        </p:spPr>
        <p:txBody>
          <a:bodyPr/>
          <a:lstStyle>
            <a:lvl1pPr marL="0" indent="0">
              <a:buNone/>
              <a:defRPr sz="1600"/>
            </a:lvl1pPr>
            <a:lvl2pPr marL="515781" indent="0">
              <a:buNone/>
              <a:defRPr sz="1400"/>
            </a:lvl2pPr>
            <a:lvl3pPr marL="1031561" indent="0">
              <a:buNone/>
              <a:defRPr sz="1100"/>
            </a:lvl3pPr>
            <a:lvl4pPr marL="1547341" indent="0">
              <a:buNone/>
              <a:defRPr sz="1000"/>
            </a:lvl4pPr>
            <a:lvl5pPr marL="2063122" indent="0">
              <a:buNone/>
              <a:defRPr sz="1000"/>
            </a:lvl5pPr>
            <a:lvl6pPr marL="2578902" indent="0">
              <a:buNone/>
              <a:defRPr sz="1000"/>
            </a:lvl6pPr>
            <a:lvl7pPr marL="3094683" indent="0">
              <a:buNone/>
              <a:defRPr sz="1000"/>
            </a:lvl7pPr>
            <a:lvl8pPr marL="3610463" indent="0">
              <a:buNone/>
              <a:defRPr sz="1000"/>
            </a:lvl8pPr>
            <a:lvl9pPr marL="412624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51B3-5249-4107-9E27-4FAB64D6FF29}" type="datetime1">
              <a:rPr lang="de-DE" smtClean="0"/>
              <a:t>04.12.2019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Fachtag "Update OGS" am 04.12.2019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5D-5A68-406D-86A8-FDF73B717E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463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3729" y="4800600"/>
            <a:ext cx="5943600" cy="5667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3729" y="612775"/>
            <a:ext cx="59436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5781" indent="0">
              <a:buNone/>
              <a:defRPr sz="3200"/>
            </a:lvl2pPr>
            <a:lvl3pPr marL="1031561" indent="0">
              <a:buNone/>
              <a:defRPr sz="2700"/>
            </a:lvl3pPr>
            <a:lvl4pPr marL="1547341" indent="0">
              <a:buNone/>
              <a:defRPr sz="2300"/>
            </a:lvl4pPr>
            <a:lvl5pPr marL="2063122" indent="0">
              <a:buNone/>
              <a:defRPr sz="2300"/>
            </a:lvl5pPr>
            <a:lvl6pPr marL="2578902" indent="0">
              <a:buNone/>
              <a:defRPr sz="2300"/>
            </a:lvl6pPr>
            <a:lvl7pPr marL="3094683" indent="0">
              <a:buNone/>
              <a:defRPr sz="2300"/>
            </a:lvl7pPr>
            <a:lvl8pPr marL="3610463" indent="0">
              <a:buNone/>
              <a:defRPr sz="2300"/>
            </a:lvl8pPr>
            <a:lvl9pPr marL="4126243" indent="0">
              <a:buNone/>
              <a:defRPr sz="23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3729" y="5367338"/>
            <a:ext cx="59436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15781" indent="0">
              <a:buNone/>
              <a:defRPr sz="1400"/>
            </a:lvl2pPr>
            <a:lvl3pPr marL="1031561" indent="0">
              <a:buNone/>
              <a:defRPr sz="1100"/>
            </a:lvl3pPr>
            <a:lvl4pPr marL="1547341" indent="0">
              <a:buNone/>
              <a:defRPr sz="1000"/>
            </a:lvl4pPr>
            <a:lvl5pPr marL="2063122" indent="0">
              <a:buNone/>
              <a:defRPr sz="1000"/>
            </a:lvl5pPr>
            <a:lvl6pPr marL="2578902" indent="0">
              <a:buNone/>
              <a:defRPr sz="1000"/>
            </a:lvl6pPr>
            <a:lvl7pPr marL="3094683" indent="0">
              <a:buNone/>
              <a:defRPr sz="1000"/>
            </a:lvl7pPr>
            <a:lvl8pPr marL="3610463" indent="0">
              <a:buNone/>
              <a:defRPr sz="1000"/>
            </a:lvl8pPr>
            <a:lvl9pPr marL="412624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670-17BF-499E-AD87-5F41201CCD49}" type="datetime1">
              <a:rPr lang="de-DE" smtClean="0"/>
              <a:t>04.12.2019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Fachtag "Update OGS" am 04.12.2019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095D-5A68-406D-86A8-FDF73B717E3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863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856656" y="274639"/>
            <a:ext cx="7554044" cy="1143000"/>
          </a:xfrm>
          <a:prstGeom prst="rect">
            <a:avLst/>
          </a:prstGeom>
        </p:spPr>
        <p:txBody>
          <a:bodyPr vert="horz" lIns="103156" tIns="51578" rIns="103156" bIns="51578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horz" lIns="103156" tIns="51578" rIns="103156" bIns="51578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1" y="6356353"/>
            <a:ext cx="2311400" cy="365125"/>
          </a:xfrm>
          <a:prstGeom prst="rect">
            <a:avLst/>
          </a:prstGeom>
        </p:spPr>
        <p:txBody>
          <a:bodyPr vert="horz" lIns="103156" tIns="51578" rIns="103156" bIns="51578" rtlCol="0" anchor="ctr"/>
          <a:lstStyle>
            <a:lvl1pPr algn="l">
              <a:defRPr sz="1400">
                <a:solidFill>
                  <a:srgbClr val="7070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5D704DEE-138F-4AEF-B93D-D5E672536891}" type="datetime1">
              <a:rPr lang="de-DE" smtClean="0"/>
              <a:t>04.12.2019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1" y="6356353"/>
            <a:ext cx="3136900" cy="365125"/>
          </a:xfrm>
          <a:prstGeom prst="rect">
            <a:avLst/>
          </a:prstGeom>
        </p:spPr>
        <p:txBody>
          <a:bodyPr vert="horz" lIns="103156" tIns="51578" rIns="103156" bIns="51578" rtlCol="0" anchor="ctr"/>
          <a:lstStyle>
            <a:lvl1pPr algn="ctr">
              <a:defRPr sz="1400">
                <a:solidFill>
                  <a:srgbClr val="7070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 smtClean="0"/>
              <a:t>Fachtag "Update OGS" am 04.12.2019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103156" tIns="51578" rIns="103156" bIns="51578" rtlCol="0" anchor="ctr"/>
          <a:lstStyle>
            <a:lvl1pPr algn="r">
              <a:defRPr sz="1400">
                <a:solidFill>
                  <a:srgbClr val="7070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CA4095D-5A68-406D-86A8-FDF73B717E32}" type="slidenum">
              <a:rPr lang="de-DE" smtClean="0"/>
              <a:pPr/>
              <a:t>‹Nr.›</a:t>
            </a:fld>
            <a:endParaRPr lang="de-DE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295201" y="82801"/>
            <a:ext cx="1633463" cy="525780"/>
            <a:chOff x="295201" y="82801"/>
            <a:chExt cx="1633463" cy="525780"/>
          </a:xfrm>
        </p:grpSpPr>
        <p:sp>
          <p:nvSpPr>
            <p:cNvPr id="13" name="Rechteck 12"/>
            <p:cNvSpPr/>
            <p:nvPr userDrawn="1"/>
          </p:nvSpPr>
          <p:spPr>
            <a:xfrm>
              <a:off x="295201" y="149476"/>
              <a:ext cx="432000" cy="431827"/>
            </a:xfrm>
            <a:prstGeom prst="rect">
              <a:avLst/>
            </a:prstGeom>
            <a:solidFill>
              <a:srgbClr val="707070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363781" y="82801"/>
              <a:ext cx="428625" cy="428453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6" name="Träne 15"/>
            <p:cNvSpPr/>
            <p:nvPr userDrawn="1"/>
          </p:nvSpPr>
          <p:spPr>
            <a:xfrm>
              <a:off x="426646" y="149476"/>
              <a:ext cx="300990" cy="293252"/>
            </a:xfrm>
            <a:prstGeom prst="teardrop">
              <a:avLst/>
            </a:prstGeom>
            <a:gradFill>
              <a:gsLst>
                <a:gs pos="0">
                  <a:srgbClr val="5BC72B">
                    <a:lumMod val="100000"/>
                  </a:srgbClr>
                </a:gs>
                <a:gs pos="100000">
                  <a:srgbClr val="5BC72B">
                    <a:lumMod val="60000"/>
                    <a:lumOff val="40000"/>
                  </a:srgbClr>
                </a:gs>
              </a:gsLst>
              <a:lin ang="16200000" scaled="1"/>
            </a:gradFill>
            <a:ln w="57150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de-DE"/>
            </a:p>
          </p:txBody>
        </p:sp>
        <p:sp>
          <p:nvSpPr>
            <p:cNvPr id="17" name="Textfeld 20"/>
            <p:cNvSpPr txBox="1"/>
            <p:nvPr userDrawn="1"/>
          </p:nvSpPr>
          <p:spPr>
            <a:xfrm>
              <a:off x="847651" y="189481"/>
              <a:ext cx="1081013" cy="41910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ts val="1700"/>
                </a:lnSpc>
                <a:spcAft>
                  <a:spcPts val="0"/>
                </a:spcAft>
              </a:pPr>
              <a:r>
                <a:rPr lang="de-DE" sz="1700" spc="-20" dirty="0">
                  <a:solidFill>
                    <a:srgbClr val="707070"/>
                  </a:solidFill>
                  <a:effectLst/>
                  <a:latin typeface="Segoe UI"/>
                  <a:ea typeface="Calibri"/>
                  <a:cs typeface="Times New Roman"/>
                </a:rPr>
                <a:t>Stadt</a:t>
              </a:r>
              <a:br>
                <a:rPr lang="de-DE" sz="1700" spc="-20" dirty="0">
                  <a:solidFill>
                    <a:srgbClr val="707070"/>
                  </a:solidFill>
                  <a:effectLst/>
                  <a:latin typeface="Segoe UI"/>
                  <a:ea typeface="Calibri"/>
                  <a:cs typeface="Times New Roman"/>
                </a:rPr>
              </a:br>
              <a:r>
                <a:rPr lang="de-DE" sz="1700" spc="-20" dirty="0">
                  <a:solidFill>
                    <a:srgbClr val="707070"/>
                  </a:solidFill>
                  <a:effectLst/>
                  <a:latin typeface="Segoe UI"/>
                  <a:ea typeface="Calibri"/>
                  <a:cs typeface="Times New Roman"/>
                </a:rPr>
                <a:t>Gladbeck</a:t>
              </a:r>
              <a:endParaRPr lang="de-DE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grpSp>
        <p:nvGrpSpPr>
          <p:cNvPr id="24" name="Gruppieren 23"/>
          <p:cNvGrpSpPr/>
          <p:nvPr/>
        </p:nvGrpSpPr>
        <p:grpSpPr>
          <a:xfrm>
            <a:off x="9378000" y="1"/>
            <a:ext cx="528000" cy="6860160"/>
            <a:chOff x="9378000" y="1"/>
            <a:chExt cx="528000" cy="6860160"/>
          </a:xfrm>
        </p:grpSpPr>
        <p:sp>
          <p:nvSpPr>
            <p:cNvPr id="11" name="Rechteck 10"/>
            <p:cNvSpPr/>
            <p:nvPr/>
          </p:nvSpPr>
          <p:spPr>
            <a:xfrm>
              <a:off x="9593965" y="1"/>
              <a:ext cx="312035" cy="6860160"/>
            </a:xfrm>
            <a:prstGeom prst="rect">
              <a:avLst/>
            </a:prstGeom>
            <a:solidFill>
              <a:srgbClr val="5BC7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3163" tIns="51581" rIns="103163" bIns="51581" rtlCol="0" anchor="ctr"/>
            <a:lstStyle/>
            <a:p>
              <a:pPr algn="ctr"/>
              <a:endParaRPr lang="de-DE"/>
            </a:p>
          </p:txBody>
        </p:sp>
        <p:pic>
          <p:nvPicPr>
            <p:cNvPr id="8" name="Grafik 7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78000" y="6184800"/>
              <a:ext cx="432000" cy="532782"/>
            </a:xfrm>
            <a:prstGeom prst="rect">
              <a:avLst/>
            </a:prstGeom>
          </p:spPr>
        </p:pic>
        <p:grpSp>
          <p:nvGrpSpPr>
            <p:cNvPr id="19" name="Gruppieren 18"/>
            <p:cNvGrpSpPr/>
            <p:nvPr userDrawn="1"/>
          </p:nvGrpSpPr>
          <p:grpSpPr>
            <a:xfrm>
              <a:off x="9385200" y="6309320"/>
              <a:ext cx="396040" cy="404680"/>
              <a:chOff x="9385200" y="6309320"/>
              <a:chExt cx="396040" cy="404680"/>
            </a:xfrm>
          </p:grpSpPr>
          <p:sp>
            <p:nvSpPr>
              <p:cNvPr id="22" name="Bogen 21"/>
              <p:cNvSpPr/>
              <p:nvPr userDrawn="1"/>
            </p:nvSpPr>
            <p:spPr>
              <a:xfrm rot="10800000">
                <a:off x="9385200" y="6354000"/>
                <a:ext cx="396040" cy="360000"/>
              </a:xfrm>
              <a:prstGeom prst="arc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8" name="Gerade Verbindung 17"/>
              <p:cNvCxnSpPr>
                <a:stCxn id="22" idx="2"/>
              </p:cNvCxnSpPr>
              <p:nvPr userDrawn="1"/>
            </p:nvCxnSpPr>
            <p:spPr>
              <a:xfrm flipV="1">
                <a:off x="9385200" y="6309320"/>
                <a:ext cx="0" cy="224680"/>
              </a:xfrm>
              <a:prstGeom prst="line">
                <a:avLst/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3747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031561" rtl="0" eaLnBrk="1" latinLnBrk="0" hangingPunct="1">
        <a:spcBef>
          <a:spcPct val="0"/>
        </a:spcBef>
        <a:buNone/>
        <a:defRPr sz="41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</p:titleStyle>
    <p:bodyStyle>
      <a:lvl1pPr marL="386836" indent="-386836" algn="l" defTabSz="1031561" rtl="0" eaLnBrk="1" latinLnBrk="0" hangingPunct="1">
        <a:spcBef>
          <a:spcPct val="20000"/>
        </a:spcBef>
        <a:buClr>
          <a:srgbClr val="B3B3B3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1pPr>
      <a:lvl2pPr marL="838143" indent="-322363" algn="l" defTabSz="1031561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sz="27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2pPr>
      <a:lvl3pPr marL="1289451" indent="-257891" algn="l" defTabSz="1031561" rtl="0" eaLnBrk="1" latinLnBrk="0" hangingPunct="1">
        <a:spcBef>
          <a:spcPct val="20000"/>
        </a:spcBef>
        <a:buClr>
          <a:srgbClr val="B3B3B3"/>
        </a:buClr>
        <a:buFont typeface="Wingdings" panose="05000000000000000000" pitchFamily="2" charset="2"/>
        <a:buChar char="§"/>
        <a:defRPr sz="23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3pPr>
      <a:lvl4pPr marL="1805232" indent="-257891" algn="l" defTabSz="1031561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4pPr>
      <a:lvl5pPr marL="2321012" indent="-257891" algn="l" defTabSz="1031561" rtl="0" eaLnBrk="1" latinLnBrk="0" hangingPunct="1">
        <a:spcBef>
          <a:spcPct val="20000"/>
        </a:spcBef>
        <a:buClrTx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Segoe UI" panose="020B0502040204020203" pitchFamily="34" charset="0"/>
          <a:ea typeface="Segoe UI" panose="020B0502040204020203" pitchFamily="34" charset="0"/>
          <a:cs typeface="Segoe UI" panose="020B0502040204020203" pitchFamily="34" charset="0"/>
        </a:defRPr>
      </a:lvl5pPr>
      <a:lvl6pPr marL="2836793" indent="-257891" algn="l" defTabSz="10315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52574" indent="-257891" algn="l" defTabSz="10315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68353" indent="-257891" algn="l" defTabSz="10315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84134" indent="-257891" algn="l" defTabSz="1031561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315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5781" algn="l" defTabSz="10315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1561" algn="l" defTabSz="10315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7341" algn="l" defTabSz="10315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3122" algn="l" defTabSz="10315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8902" algn="l" defTabSz="10315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4683" algn="l" defTabSz="10315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0463" algn="l" defTabSz="10315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26243" algn="l" defTabSz="10315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6496" y="1844824"/>
            <a:ext cx="8420100" cy="288032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de-DE" b="1" dirty="0" smtClean="0"/>
              <a:t>„Zusammen sind wir stark“</a:t>
            </a:r>
            <a:br>
              <a:rPr lang="de-DE" b="1" dirty="0" smtClean="0"/>
            </a:b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b="1" dirty="0" smtClean="0"/>
              <a:t>Arbeit im kommunalen Qualitätszirkel der Stadt Gladbeck</a:t>
            </a:r>
            <a:endParaRPr lang="de-DE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02" y="188640"/>
            <a:ext cx="1064178" cy="11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2"/>
          <p:cNvSpPr/>
          <p:nvPr/>
        </p:nvSpPr>
        <p:spPr>
          <a:xfrm>
            <a:off x="1136576" y="5805264"/>
            <a:ext cx="70062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Fachtag "Update OGS" am 04.12.2019</a:t>
            </a:r>
          </a:p>
        </p:txBody>
      </p:sp>
    </p:spTree>
    <p:extLst>
      <p:ext uri="{BB962C8B-B14F-4D97-AF65-F5344CB8AC3E}">
        <p14:creationId xmlns:p14="http://schemas.microsoft.com/office/powerpoint/2010/main" val="375061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723406226"/>
              </p:ext>
            </p:extLst>
          </p:nvPr>
        </p:nvGraphicFramePr>
        <p:xfrm>
          <a:off x="632520" y="2780928"/>
          <a:ext cx="8420100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02" y="188640"/>
            <a:ext cx="1064178" cy="11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04528" y="839614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Unser weiterer Weg - Maßnahmen zur qualitativen Weiterentwicklung</a:t>
            </a:r>
            <a:endParaRPr lang="de-DE" sz="3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28464" y="2134597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8681" lvl="1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Inklusion (inkl. Fachtag: „Vielfalt als Chance…auf dem Weg zur inklusiven Ganztagsschule“)</a:t>
            </a:r>
          </a:p>
        </p:txBody>
      </p:sp>
      <p:sp>
        <p:nvSpPr>
          <p:cNvPr id="8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325229" cy="365125"/>
          </a:xfrm>
        </p:spPr>
        <p:txBody>
          <a:bodyPr/>
          <a:lstStyle/>
          <a:p>
            <a:r>
              <a:rPr lang="de-DE" dirty="0" smtClean="0"/>
              <a:t>Fachtag "Update OGS" am 04.12.2019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610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02" y="188640"/>
            <a:ext cx="1064178" cy="11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08484" y="737946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Kommunale Bildungsplanung in Gladbeck – Strategien, Transparenz, Zugänge schaffen 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553176"/>
              </p:ext>
            </p:extLst>
          </p:nvPr>
        </p:nvGraphicFramePr>
        <p:xfrm>
          <a:off x="2576736" y="1753609"/>
          <a:ext cx="5040560" cy="496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Acrobat Document" r:id="rId5" imgW="4858131" imgH="6077331" progId="AcroExch.Document.11">
                  <p:embed/>
                </p:oleObj>
              </mc:Choice>
              <mc:Fallback>
                <p:oleObj name="Acrobat Document" r:id="rId5" imgW="4858131" imgH="6077331" progId="AcroExch.Document.11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736" y="1753609"/>
                        <a:ext cx="5040560" cy="496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109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02" y="188640"/>
            <a:ext cx="1064178" cy="11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08484" y="737946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Kommunale Bildungsplanung in Gladbeck – Strategien, Transparenz, Zugänge schaffen </a:t>
            </a:r>
          </a:p>
        </p:txBody>
      </p:sp>
      <p:sp>
        <p:nvSpPr>
          <p:cNvPr id="3" name="Rechteck 2"/>
          <p:cNvSpPr/>
          <p:nvPr/>
        </p:nvSpPr>
        <p:spPr>
          <a:xfrm>
            <a:off x="492706" y="2078729"/>
            <a:ext cx="8924790" cy="3582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800" dirty="0">
                <a:latin typeface="Segoe UI" pitchFamily="34" charset="0"/>
                <a:ea typeface="ＭＳ Ｐゴシック" pitchFamily="34" charset="-128"/>
              </a:rPr>
              <a:t>Grundlage aller Planungen ist der rechtliche Auftrag zur Jugendhilfe- und Schulentwicklungsplanung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800" dirty="0">
                <a:latin typeface="Segoe UI" pitchFamily="34" charset="0"/>
                <a:ea typeface="ＭＳ Ｐゴシック" pitchFamily="34" charset="-128"/>
              </a:rPr>
              <a:t>objektive Impulse werden durch das Monitoring gegeben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800" dirty="0">
                <a:latin typeface="Segoe UI" pitchFamily="34" charset="0"/>
                <a:ea typeface="ＭＳ Ｐゴシック" pitchFamily="34" charset="-128"/>
              </a:rPr>
              <a:t>subjektive Impulse kommen aus der </a:t>
            </a:r>
            <a:r>
              <a:rPr lang="de-DE" altLang="de-DE" sz="2800" dirty="0" smtClean="0">
                <a:latin typeface="Segoe UI" pitchFamily="34" charset="0"/>
                <a:ea typeface="ＭＳ Ｐゴシック" pitchFamily="34" charset="-128"/>
              </a:rPr>
              <a:t>Praxis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800" dirty="0">
                <a:latin typeface="Segoe UI" pitchFamily="34" charset="0"/>
                <a:ea typeface="ＭＳ Ｐゴシック" pitchFamily="34" charset="-128"/>
              </a:rPr>
              <a:t>Diskussion und Bearbeitung der Aufträge, Impulse und Erfordernisse erfolgt in den Netzwerkgremien durch die engagierten Akteure der Gladbecker Erziehungs- und </a:t>
            </a:r>
            <a:r>
              <a:rPr lang="de-DE" altLang="de-DE" sz="2800" dirty="0" smtClean="0">
                <a:latin typeface="Segoe UI" pitchFamily="34" charset="0"/>
                <a:ea typeface="ＭＳ Ｐゴシック" pitchFamily="34" charset="-128"/>
              </a:rPr>
              <a:t>Bildungslandschaft</a:t>
            </a:r>
            <a:r>
              <a:rPr lang="de-DE" altLang="de-DE" sz="2800" dirty="0">
                <a:latin typeface="Segoe UI" pitchFamily="34" charset="0"/>
                <a:ea typeface="ＭＳ Ｐゴシック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6190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8" name="Line 78"/>
          <p:cNvSpPr>
            <a:spLocks noChangeShapeType="1"/>
          </p:cNvSpPr>
          <p:nvPr/>
        </p:nvSpPr>
        <p:spPr bwMode="auto">
          <a:xfrm>
            <a:off x="3387990" y="3657600"/>
            <a:ext cx="1718072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81" name="AutoShape 21"/>
          <p:cNvSpPr>
            <a:spLocks noChangeArrowheads="1"/>
          </p:cNvSpPr>
          <p:nvPr/>
        </p:nvSpPr>
        <p:spPr bwMode="auto">
          <a:xfrm>
            <a:off x="3087027" y="3141663"/>
            <a:ext cx="2476500" cy="2171700"/>
          </a:xfrm>
          <a:prstGeom prst="star32">
            <a:avLst>
              <a:gd name="adj" fmla="val 45833"/>
            </a:avLst>
          </a:prstGeom>
          <a:solidFill>
            <a:srgbClr val="33CC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82" name="Oval 22"/>
          <p:cNvSpPr>
            <a:spLocks noChangeArrowheads="1"/>
          </p:cNvSpPr>
          <p:nvPr/>
        </p:nvSpPr>
        <p:spPr bwMode="auto">
          <a:xfrm>
            <a:off x="3334677" y="3370263"/>
            <a:ext cx="1981200" cy="17145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83" name="Text Box 23"/>
          <p:cNvSpPr txBox="1">
            <a:spLocks noChangeArrowheads="1"/>
          </p:cNvSpPr>
          <p:nvPr/>
        </p:nvSpPr>
        <p:spPr bwMode="auto">
          <a:xfrm>
            <a:off x="3616722" y="3860800"/>
            <a:ext cx="1449784" cy="66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de-DE" altLang="de-DE" sz="1700" b="1"/>
              <a:t>Bildungs-</a:t>
            </a:r>
          </a:p>
          <a:p>
            <a:pPr algn="ctr">
              <a:spcBef>
                <a:spcPct val="20000"/>
              </a:spcBef>
            </a:pPr>
            <a:r>
              <a:rPr lang="de-DE" altLang="de-DE" sz="1700" b="1"/>
              <a:t>planung</a:t>
            </a:r>
          </a:p>
        </p:txBody>
      </p:sp>
      <p:sp>
        <p:nvSpPr>
          <p:cNvPr id="40985" name="AutoShape 25"/>
          <p:cNvSpPr>
            <a:spLocks noChangeArrowheads="1"/>
          </p:cNvSpPr>
          <p:nvPr/>
        </p:nvSpPr>
        <p:spPr bwMode="auto">
          <a:xfrm>
            <a:off x="1429148" y="2312988"/>
            <a:ext cx="2149740" cy="1809750"/>
          </a:xfrm>
          <a:prstGeom prst="star32">
            <a:avLst>
              <a:gd name="adj" fmla="val 45833"/>
            </a:avLst>
          </a:prstGeom>
          <a:solidFill>
            <a:srgbClr val="FAF40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1673358" y="2516188"/>
            <a:ext cx="1714632" cy="14335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1821260" y="2774951"/>
            <a:ext cx="1382713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de-DE" altLang="de-DE" dirty="0"/>
              <a:t>Bündnis</a:t>
            </a:r>
          </a:p>
          <a:p>
            <a:pPr algn="ctr">
              <a:spcBef>
                <a:spcPct val="20000"/>
              </a:spcBef>
            </a:pPr>
            <a:r>
              <a:rPr lang="de-DE" altLang="de-DE" dirty="0"/>
              <a:t> für</a:t>
            </a:r>
          </a:p>
          <a:p>
            <a:pPr algn="ctr">
              <a:spcBef>
                <a:spcPct val="20000"/>
              </a:spcBef>
            </a:pPr>
            <a:r>
              <a:rPr lang="de-DE" altLang="de-DE" dirty="0"/>
              <a:t>Familie</a:t>
            </a:r>
          </a:p>
        </p:txBody>
      </p:sp>
      <p:sp>
        <p:nvSpPr>
          <p:cNvPr id="40989" name="AutoShape 29"/>
          <p:cNvSpPr>
            <a:spLocks noChangeArrowheads="1"/>
          </p:cNvSpPr>
          <p:nvPr/>
        </p:nvSpPr>
        <p:spPr bwMode="auto">
          <a:xfrm>
            <a:off x="5422504" y="2967038"/>
            <a:ext cx="1905529" cy="1657350"/>
          </a:xfrm>
          <a:prstGeom prst="star32">
            <a:avLst>
              <a:gd name="adj" fmla="val 45833"/>
            </a:avLst>
          </a:prstGeom>
          <a:solidFill>
            <a:srgbClr val="CC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5613401" y="3141663"/>
            <a:ext cx="1523735" cy="1308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91" name="Text Box 31"/>
          <p:cNvSpPr txBox="1">
            <a:spLocks noChangeArrowheads="1"/>
          </p:cNvSpPr>
          <p:nvPr/>
        </p:nvSpPr>
        <p:spPr bwMode="auto">
          <a:xfrm>
            <a:off x="5613400" y="3644901"/>
            <a:ext cx="138271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/>
              <a:t> AG‘s §78</a:t>
            </a:r>
          </a:p>
        </p:txBody>
      </p:sp>
      <p:sp>
        <p:nvSpPr>
          <p:cNvPr id="40993" name="AutoShape 33"/>
          <p:cNvSpPr>
            <a:spLocks noChangeArrowheads="1"/>
          </p:cNvSpPr>
          <p:nvPr/>
        </p:nvSpPr>
        <p:spPr bwMode="auto">
          <a:xfrm>
            <a:off x="3002756" y="5200650"/>
            <a:ext cx="1905529" cy="1657350"/>
          </a:xfrm>
          <a:prstGeom prst="star32">
            <a:avLst>
              <a:gd name="adj" fmla="val 45833"/>
            </a:avLst>
          </a:prstGeom>
          <a:solidFill>
            <a:srgbClr val="33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94" name="Oval 34"/>
          <p:cNvSpPr>
            <a:spLocks noChangeArrowheads="1"/>
          </p:cNvSpPr>
          <p:nvPr/>
        </p:nvSpPr>
        <p:spPr bwMode="auto">
          <a:xfrm>
            <a:off x="3193654" y="5375275"/>
            <a:ext cx="1523735" cy="1308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95" name="Text Box 35"/>
          <p:cNvSpPr txBox="1">
            <a:spLocks noChangeArrowheads="1"/>
          </p:cNvSpPr>
          <p:nvPr/>
        </p:nvSpPr>
        <p:spPr bwMode="auto">
          <a:xfrm>
            <a:off x="3203973" y="5616575"/>
            <a:ext cx="152373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600"/>
              <a:t>städt. Schul-leiterdienst-besprechung</a:t>
            </a:r>
          </a:p>
        </p:txBody>
      </p:sp>
      <p:sp>
        <p:nvSpPr>
          <p:cNvPr id="40997" name="AutoShape 37"/>
          <p:cNvSpPr>
            <a:spLocks noChangeArrowheads="1"/>
          </p:cNvSpPr>
          <p:nvPr/>
        </p:nvSpPr>
        <p:spPr bwMode="auto">
          <a:xfrm>
            <a:off x="1429148" y="4148138"/>
            <a:ext cx="1905529" cy="1657350"/>
          </a:xfrm>
          <a:prstGeom prst="star32">
            <a:avLst>
              <a:gd name="adj" fmla="val 45833"/>
            </a:avLst>
          </a:prstGeom>
          <a:solidFill>
            <a:srgbClr val="00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98" name="Oval 38"/>
          <p:cNvSpPr>
            <a:spLocks noChangeArrowheads="1"/>
          </p:cNvSpPr>
          <p:nvPr/>
        </p:nvSpPr>
        <p:spPr bwMode="auto">
          <a:xfrm>
            <a:off x="1620045" y="4322763"/>
            <a:ext cx="1523735" cy="1308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0999" name="Text Box 39"/>
          <p:cNvSpPr txBox="1">
            <a:spLocks noChangeArrowheads="1"/>
          </p:cNvSpPr>
          <p:nvPr/>
        </p:nvSpPr>
        <p:spPr bwMode="auto">
          <a:xfrm>
            <a:off x="1948525" y="4911726"/>
            <a:ext cx="113850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41000" name="Text Box 40"/>
          <p:cNvSpPr txBox="1">
            <a:spLocks noChangeArrowheads="1"/>
          </p:cNvSpPr>
          <p:nvPr/>
        </p:nvSpPr>
        <p:spPr bwMode="auto">
          <a:xfrm>
            <a:off x="1673359" y="4546601"/>
            <a:ext cx="135863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500"/>
              <a:t>„Leitbild GladbeckerGrund-schulen“</a:t>
            </a:r>
          </a:p>
        </p:txBody>
      </p:sp>
      <p:sp>
        <p:nvSpPr>
          <p:cNvPr id="41002" name="AutoShape 42"/>
          <p:cNvSpPr>
            <a:spLocks noChangeArrowheads="1"/>
          </p:cNvSpPr>
          <p:nvPr/>
        </p:nvSpPr>
        <p:spPr bwMode="auto">
          <a:xfrm>
            <a:off x="4908286" y="4724400"/>
            <a:ext cx="1905529" cy="1657350"/>
          </a:xfrm>
          <a:prstGeom prst="star32">
            <a:avLst>
              <a:gd name="adj" fmla="val 45833"/>
            </a:avLst>
          </a:prstGeom>
          <a:solidFill>
            <a:schemeClr val="folHlink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03" name="Oval 43"/>
          <p:cNvSpPr>
            <a:spLocks noChangeArrowheads="1"/>
          </p:cNvSpPr>
          <p:nvPr/>
        </p:nvSpPr>
        <p:spPr bwMode="auto">
          <a:xfrm>
            <a:off x="5099184" y="4899025"/>
            <a:ext cx="1523735" cy="1308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04" name="Text Box 44"/>
          <p:cNvSpPr txBox="1">
            <a:spLocks noChangeArrowheads="1"/>
          </p:cNvSpPr>
          <p:nvPr/>
        </p:nvSpPr>
        <p:spPr bwMode="auto">
          <a:xfrm>
            <a:off x="5240206" y="5149851"/>
            <a:ext cx="1160859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500"/>
              <a:t>QZ Offene Ganztags-grund-schulen</a:t>
            </a:r>
          </a:p>
        </p:txBody>
      </p:sp>
      <p:sp>
        <p:nvSpPr>
          <p:cNvPr id="41006" name="AutoShape 46"/>
          <p:cNvSpPr>
            <a:spLocks noChangeArrowheads="1"/>
          </p:cNvSpPr>
          <p:nvPr/>
        </p:nvSpPr>
        <p:spPr bwMode="auto">
          <a:xfrm>
            <a:off x="3467100" y="1576388"/>
            <a:ext cx="1905529" cy="1657350"/>
          </a:xfrm>
          <a:prstGeom prst="star32">
            <a:avLst>
              <a:gd name="adj" fmla="val 45833"/>
            </a:avLst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07" name="Oval 47"/>
          <p:cNvSpPr>
            <a:spLocks noChangeArrowheads="1"/>
          </p:cNvSpPr>
          <p:nvPr/>
        </p:nvSpPr>
        <p:spPr bwMode="auto">
          <a:xfrm>
            <a:off x="3657998" y="1751013"/>
            <a:ext cx="1523735" cy="13081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09" name="Text Box 49"/>
          <p:cNvSpPr txBox="1">
            <a:spLocks noChangeArrowheads="1"/>
          </p:cNvSpPr>
          <p:nvPr/>
        </p:nvSpPr>
        <p:spPr bwMode="auto">
          <a:xfrm>
            <a:off x="3688954" y="1868489"/>
            <a:ext cx="1417108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600"/>
              <a:t>Austausch-börse</a:t>
            </a:r>
            <a:endParaRPr lang="de-DE" altLang="de-DE"/>
          </a:p>
          <a:p>
            <a:pPr algn="ctr"/>
            <a:r>
              <a:rPr lang="de-DE" altLang="de-DE" sz="1300"/>
              <a:t>Sek I / non-formale Bildung</a:t>
            </a:r>
            <a:r>
              <a:rPr lang="de-DE" altLang="de-DE" sz="1400"/>
              <a:t> </a:t>
            </a:r>
          </a:p>
        </p:txBody>
      </p:sp>
      <p:grpSp>
        <p:nvGrpSpPr>
          <p:cNvPr id="41057" name="Group 97"/>
          <p:cNvGrpSpPr>
            <a:grpSpLocks/>
          </p:cNvGrpSpPr>
          <p:nvPr/>
        </p:nvGrpSpPr>
        <p:grpSpPr bwMode="auto">
          <a:xfrm>
            <a:off x="411031" y="2290763"/>
            <a:ext cx="1117865" cy="1079500"/>
            <a:chOff x="239" y="1443"/>
            <a:chExt cx="650" cy="680"/>
          </a:xfrm>
        </p:grpSpPr>
        <p:sp>
          <p:nvSpPr>
            <p:cNvPr id="41017" name="AutoShape 57"/>
            <p:cNvSpPr>
              <a:spLocks noChangeArrowheads="1"/>
            </p:cNvSpPr>
            <p:nvPr/>
          </p:nvSpPr>
          <p:spPr bwMode="auto">
            <a:xfrm>
              <a:off x="239" y="1443"/>
              <a:ext cx="650" cy="680"/>
            </a:xfrm>
            <a:prstGeom prst="star32">
              <a:avLst>
                <a:gd name="adj" fmla="val 45833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18" name="Oval 58"/>
            <p:cNvSpPr>
              <a:spLocks noChangeArrowheads="1"/>
            </p:cNvSpPr>
            <p:nvPr/>
          </p:nvSpPr>
          <p:spPr bwMode="auto">
            <a:xfrm>
              <a:off x="304" y="1515"/>
              <a:ext cx="520" cy="5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41061" name="Group 101"/>
          <p:cNvGrpSpPr>
            <a:grpSpLocks/>
          </p:cNvGrpSpPr>
          <p:nvPr/>
        </p:nvGrpSpPr>
        <p:grpSpPr bwMode="auto">
          <a:xfrm>
            <a:off x="555494" y="3370263"/>
            <a:ext cx="1117865" cy="1079500"/>
            <a:chOff x="239" y="2092"/>
            <a:chExt cx="650" cy="680"/>
          </a:xfrm>
        </p:grpSpPr>
        <p:sp>
          <p:nvSpPr>
            <p:cNvPr id="41020" name="AutoShape 60"/>
            <p:cNvSpPr>
              <a:spLocks noChangeArrowheads="1"/>
            </p:cNvSpPr>
            <p:nvPr/>
          </p:nvSpPr>
          <p:spPr bwMode="auto">
            <a:xfrm>
              <a:off x="239" y="2092"/>
              <a:ext cx="650" cy="680"/>
            </a:xfrm>
            <a:prstGeom prst="star32">
              <a:avLst>
                <a:gd name="adj" fmla="val 45833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21" name="Oval 61"/>
            <p:cNvSpPr>
              <a:spLocks noChangeArrowheads="1"/>
            </p:cNvSpPr>
            <p:nvPr/>
          </p:nvSpPr>
          <p:spPr bwMode="auto">
            <a:xfrm>
              <a:off x="311" y="2164"/>
              <a:ext cx="520" cy="5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41023" name="AutoShape 63"/>
          <p:cNvSpPr>
            <a:spLocks noChangeArrowheads="1"/>
          </p:cNvSpPr>
          <p:nvPr/>
        </p:nvSpPr>
        <p:spPr bwMode="auto">
          <a:xfrm>
            <a:off x="2270125" y="1325563"/>
            <a:ext cx="1117865" cy="1079500"/>
          </a:xfrm>
          <a:prstGeom prst="star32">
            <a:avLst>
              <a:gd name="adj" fmla="val 45833"/>
            </a:avLst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24" name="Oval 64"/>
          <p:cNvSpPr>
            <a:spLocks noChangeArrowheads="1"/>
          </p:cNvSpPr>
          <p:nvPr/>
        </p:nvSpPr>
        <p:spPr bwMode="auto">
          <a:xfrm>
            <a:off x="2381912" y="1439863"/>
            <a:ext cx="894292" cy="8509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26" name="AutoShape 66"/>
          <p:cNvSpPr>
            <a:spLocks noChangeArrowheads="1"/>
          </p:cNvSpPr>
          <p:nvPr/>
        </p:nvSpPr>
        <p:spPr bwMode="auto">
          <a:xfrm>
            <a:off x="5695950" y="1947863"/>
            <a:ext cx="1117865" cy="1079500"/>
          </a:xfrm>
          <a:prstGeom prst="star32">
            <a:avLst>
              <a:gd name="adj" fmla="val 45833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27" name="Oval 67"/>
          <p:cNvSpPr>
            <a:spLocks noChangeArrowheads="1"/>
          </p:cNvSpPr>
          <p:nvPr/>
        </p:nvSpPr>
        <p:spPr bwMode="auto">
          <a:xfrm>
            <a:off x="5807737" y="2062163"/>
            <a:ext cx="894292" cy="8509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29" name="AutoShape 69"/>
          <p:cNvSpPr>
            <a:spLocks noChangeArrowheads="1"/>
          </p:cNvSpPr>
          <p:nvPr/>
        </p:nvSpPr>
        <p:spPr bwMode="auto">
          <a:xfrm>
            <a:off x="6702029" y="2290763"/>
            <a:ext cx="1117865" cy="1079500"/>
          </a:xfrm>
          <a:prstGeom prst="star32">
            <a:avLst>
              <a:gd name="adj" fmla="val 45833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30" name="Oval 70"/>
          <p:cNvSpPr>
            <a:spLocks noChangeArrowheads="1"/>
          </p:cNvSpPr>
          <p:nvPr/>
        </p:nvSpPr>
        <p:spPr bwMode="auto">
          <a:xfrm>
            <a:off x="6813814" y="2405063"/>
            <a:ext cx="894292" cy="8509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32" name="AutoShape 72"/>
          <p:cNvSpPr>
            <a:spLocks noChangeArrowheads="1"/>
          </p:cNvSpPr>
          <p:nvPr/>
        </p:nvSpPr>
        <p:spPr bwMode="auto">
          <a:xfrm>
            <a:off x="6884327" y="4148138"/>
            <a:ext cx="1117865" cy="1079500"/>
          </a:xfrm>
          <a:prstGeom prst="star32">
            <a:avLst>
              <a:gd name="adj" fmla="val 45833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33" name="Oval 73"/>
          <p:cNvSpPr>
            <a:spLocks noChangeArrowheads="1"/>
          </p:cNvSpPr>
          <p:nvPr/>
        </p:nvSpPr>
        <p:spPr bwMode="auto">
          <a:xfrm>
            <a:off x="6996112" y="4262438"/>
            <a:ext cx="894292" cy="8509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35" name="AutoShape 75"/>
          <p:cNvSpPr>
            <a:spLocks noChangeArrowheads="1"/>
          </p:cNvSpPr>
          <p:nvPr/>
        </p:nvSpPr>
        <p:spPr bwMode="auto">
          <a:xfrm>
            <a:off x="7260961" y="3157538"/>
            <a:ext cx="1117865" cy="1079500"/>
          </a:xfrm>
          <a:prstGeom prst="star32">
            <a:avLst>
              <a:gd name="adj" fmla="val 45833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36" name="Oval 76"/>
          <p:cNvSpPr>
            <a:spLocks noChangeArrowheads="1"/>
          </p:cNvSpPr>
          <p:nvPr/>
        </p:nvSpPr>
        <p:spPr bwMode="auto">
          <a:xfrm>
            <a:off x="7372747" y="3271838"/>
            <a:ext cx="894292" cy="8509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41039" name="Line 79"/>
          <p:cNvSpPr>
            <a:spLocks noChangeShapeType="1"/>
          </p:cNvSpPr>
          <p:nvPr/>
        </p:nvSpPr>
        <p:spPr bwMode="auto">
          <a:xfrm>
            <a:off x="3563409" y="3644900"/>
            <a:ext cx="24937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40" name="Line 80"/>
          <p:cNvSpPr>
            <a:spLocks noChangeShapeType="1"/>
          </p:cNvSpPr>
          <p:nvPr/>
        </p:nvSpPr>
        <p:spPr bwMode="auto">
          <a:xfrm>
            <a:off x="4727708" y="4724401"/>
            <a:ext cx="180578" cy="187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41" name="Line 81"/>
          <p:cNvSpPr>
            <a:spLocks noChangeShapeType="1"/>
          </p:cNvSpPr>
          <p:nvPr/>
        </p:nvSpPr>
        <p:spPr bwMode="auto">
          <a:xfrm>
            <a:off x="4294320" y="4826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42" name="Line 82"/>
          <p:cNvSpPr>
            <a:spLocks noChangeShapeType="1"/>
          </p:cNvSpPr>
          <p:nvPr/>
        </p:nvSpPr>
        <p:spPr bwMode="auto">
          <a:xfrm>
            <a:off x="4301200" y="3390901"/>
            <a:ext cx="0" cy="27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43" name="Line 83"/>
          <p:cNvSpPr>
            <a:spLocks noChangeShapeType="1"/>
          </p:cNvSpPr>
          <p:nvPr/>
        </p:nvSpPr>
        <p:spPr bwMode="auto">
          <a:xfrm flipV="1">
            <a:off x="3387990" y="4449764"/>
            <a:ext cx="270008" cy="9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44" name="Line 84"/>
          <p:cNvSpPr>
            <a:spLocks noChangeShapeType="1"/>
          </p:cNvSpPr>
          <p:nvPr/>
        </p:nvSpPr>
        <p:spPr bwMode="auto">
          <a:xfrm flipV="1">
            <a:off x="4954720" y="3921125"/>
            <a:ext cx="300963" cy="9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45" name="Oval 85"/>
          <p:cNvSpPr>
            <a:spLocks noChangeArrowheads="1"/>
          </p:cNvSpPr>
          <p:nvPr/>
        </p:nvSpPr>
        <p:spPr bwMode="auto">
          <a:xfrm>
            <a:off x="3616722" y="3668713"/>
            <a:ext cx="1360355" cy="11493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47" name="Rectangle 87"/>
          <p:cNvSpPr txBox="1">
            <a:spLocks noGrp="1" noChangeArrowheads="1"/>
          </p:cNvSpPr>
          <p:nvPr>
            <p:ph type="title" idx="4294967295"/>
          </p:nvPr>
        </p:nvSpPr>
        <p:spPr>
          <a:xfrm>
            <a:off x="3657925" y="401137"/>
            <a:ext cx="713583" cy="435575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eaLnBrk="1" hangingPunct="1">
              <a:spcBef>
                <a:spcPct val="50000"/>
              </a:spcBef>
            </a:pPr>
            <a:r>
              <a:rPr lang="de-DE" altLang="de-DE" sz="2000" dirty="0" smtClean="0">
                <a:solidFill>
                  <a:schemeClr val="accent4"/>
                </a:solidFill>
                <a:latin typeface="Segoe UI" pitchFamily="34" charset="0"/>
                <a:ea typeface="ＭＳ Ｐゴシック" pitchFamily="34" charset="-128"/>
              </a:rPr>
              <a:t>SEP</a:t>
            </a:r>
          </a:p>
        </p:txBody>
      </p:sp>
      <p:sp>
        <p:nvSpPr>
          <p:cNvPr id="41049" name="Text Box 89"/>
          <p:cNvSpPr txBox="1">
            <a:spLocks noChangeArrowheads="1"/>
          </p:cNvSpPr>
          <p:nvPr/>
        </p:nvSpPr>
        <p:spPr bwMode="auto">
          <a:xfrm>
            <a:off x="858177" y="161926"/>
            <a:ext cx="755848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41051" name="Text Box 91"/>
          <p:cNvSpPr txBox="1">
            <a:spLocks noChangeArrowheads="1"/>
          </p:cNvSpPr>
          <p:nvPr/>
        </p:nvSpPr>
        <p:spPr bwMode="auto">
          <a:xfrm>
            <a:off x="858177" y="776288"/>
            <a:ext cx="755848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>
                <a:solidFill>
                  <a:srgbClr val="777777"/>
                </a:solidFill>
              </a:rPr>
              <a:t>Monitoring</a:t>
            </a:r>
          </a:p>
        </p:txBody>
      </p:sp>
      <p:sp>
        <p:nvSpPr>
          <p:cNvPr id="41054" name="Text Box 94"/>
          <p:cNvSpPr txBox="1">
            <a:spLocks noChangeArrowheads="1"/>
          </p:cNvSpPr>
          <p:nvPr/>
        </p:nvSpPr>
        <p:spPr bwMode="auto">
          <a:xfrm>
            <a:off x="5066506" y="409576"/>
            <a:ext cx="6947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>
                <a:solidFill>
                  <a:srgbClr val="9C3400"/>
                </a:solidFill>
              </a:rPr>
              <a:t>JHP</a:t>
            </a:r>
          </a:p>
        </p:txBody>
      </p:sp>
      <p:sp>
        <p:nvSpPr>
          <p:cNvPr id="41055" name="Oval 95"/>
          <p:cNvSpPr>
            <a:spLocks noChangeArrowheads="1"/>
          </p:cNvSpPr>
          <p:nvPr/>
        </p:nvSpPr>
        <p:spPr bwMode="auto">
          <a:xfrm>
            <a:off x="3578888" y="409576"/>
            <a:ext cx="801423" cy="3667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1056" name="Oval 96"/>
          <p:cNvSpPr>
            <a:spLocks noChangeArrowheads="1"/>
          </p:cNvSpPr>
          <p:nvPr/>
        </p:nvSpPr>
        <p:spPr bwMode="auto">
          <a:xfrm>
            <a:off x="4889368" y="409576"/>
            <a:ext cx="853017" cy="366713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1058" name="Group 98"/>
          <p:cNvGrpSpPr>
            <a:grpSpLocks/>
          </p:cNvGrpSpPr>
          <p:nvPr/>
        </p:nvGrpSpPr>
        <p:grpSpPr bwMode="auto">
          <a:xfrm>
            <a:off x="1152261" y="1439863"/>
            <a:ext cx="1117865" cy="1079500"/>
            <a:chOff x="239" y="1443"/>
            <a:chExt cx="650" cy="680"/>
          </a:xfrm>
        </p:grpSpPr>
        <p:sp>
          <p:nvSpPr>
            <p:cNvPr id="41059" name="AutoShape 99"/>
            <p:cNvSpPr>
              <a:spLocks noChangeArrowheads="1"/>
            </p:cNvSpPr>
            <p:nvPr/>
          </p:nvSpPr>
          <p:spPr bwMode="auto">
            <a:xfrm>
              <a:off x="239" y="1443"/>
              <a:ext cx="650" cy="680"/>
            </a:xfrm>
            <a:prstGeom prst="star32">
              <a:avLst>
                <a:gd name="adj" fmla="val 45833"/>
              </a:avLst>
            </a:prstGeom>
            <a:solidFill>
              <a:srgbClr val="FFFF99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41060" name="Oval 100"/>
            <p:cNvSpPr>
              <a:spLocks noChangeArrowheads="1"/>
            </p:cNvSpPr>
            <p:nvPr/>
          </p:nvSpPr>
          <p:spPr bwMode="auto">
            <a:xfrm>
              <a:off x="304" y="1515"/>
              <a:ext cx="520" cy="53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61" name="Text Box 90"/>
          <p:cNvSpPr txBox="1">
            <a:spLocks noChangeArrowheads="1"/>
          </p:cNvSpPr>
          <p:nvPr/>
        </p:nvSpPr>
        <p:spPr bwMode="auto">
          <a:xfrm>
            <a:off x="525396" y="18929"/>
            <a:ext cx="8383985" cy="409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>
                <a:solidFill>
                  <a:srgbClr val="9C3400"/>
                </a:solidFill>
              </a:rPr>
              <a:t>Gesetzlicher Auftrag</a:t>
            </a:r>
          </a:p>
        </p:txBody>
      </p:sp>
    </p:spTree>
    <p:extLst>
      <p:ext uri="{BB962C8B-B14F-4D97-AF65-F5344CB8AC3E}">
        <p14:creationId xmlns:p14="http://schemas.microsoft.com/office/powerpoint/2010/main" val="698590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02" y="188640"/>
            <a:ext cx="1064178" cy="11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48503" y="283377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Vielen Dank für Ihre Aufmerksamkeit!</a:t>
            </a:r>
            <a:endParaRPr lang="de-DE" sz="28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8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02" y="188640"/>
            <a:ext cx="1064178" cy="11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4751" y="776016"/>
            <a:ext cx="6617940" cy="724943"/>
          </a:xfrm>
          <a:prstGeom prst="rect">
            <a:avLst/>
          </a:prstGeom>
        </p:spPr>
        <p:txBody>
          <a:bodyPr vert="horz" lIns="103156" tIns="51578" rIns="103156" bIns="51578" rtlCol="0" anchor="ctr">
            <a:noAutofit/>
          </a:bodyPr>
          <a:lstStyle>
            <a:lvl1pPr algn="ctr" defTabSz="1031561" rtl="0" eaLnBrk="1" latinLnBrk="0" hangingPunct="1">
              <a:spcBef>
                <a:spcPct val="0"/>
              </a:spcBef>
              <a:buNone/>
              <a:defRPr sz="41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r>
              <a:rPr lang="de-DE" altLang="de-DE" sz="3200" b="1" dirty="0" smtClean="0"/>
              <a:t>Allgemeine Informationen</a:t>
            </a:r>
            <a:endParaRPr lang="de-DE" altLang="de-DE" sz="3200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4488" y="1818119"/>
            <a:ext cx="9145016" cy="4525963"/>
          </a:xfrm>
          <a:prstGeom prst="rect">
            <a:avLst/>
          </a:prstGeom>
        </p:spPr>
        <p:txBody>
          <a:bodyPr vert="horz" lIns="103156" tIns="51578" rIns="103156" bIns="51578" rtlCol="0">
            <a:normAutofit/>
          </a:bodyPr>
          <a:lstStyle>
            <a:lvl1pPr marL="0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3200" kern="1200">
                <a:solidFill>
                  <a:srgbClr val="7070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51578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031561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54734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63122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78902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9468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1046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2624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altLang="de-DE" sz="3000" dirty="0" smtClean="0">
                <a:solidFill>
                  <a:schemeClr val="tx1"/>
                </a:solidFill>
              </a:rPr>
              <a:t>Start im SJ 2003/04 als eine der ersten Kommunen in NRW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altLang="de-DE" sz="3000" dirty="0" smtClean="0">
                <a:solidFill>
                  <a:schemeClr val="tx1"/>
                </a:solidFill>
              </a:rPr>
              <a:t>8 Grundschulen mit 10 Standorten + Förderschule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altLang="de-DE" sz="3000" dirty="0" smtClean="0">
                <a:solidFill>
                  <a:schemeClr val="tx1"/>
                </a:solidFill>
              </a:rPr>
              <a:t>an allen Standorten OGS-Angebote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altLang="de-DE" sz="3000" dirty="0" smtClean="0">
                <a:solidFill>
                  <a:schemeClr val="tx1"/>
                </a:solidFill>
              </a:rPr>
              <a:t>Aktuelle Auslastung 51 % (OGS+VG), 17 % der unversorgten Kinder auf der Warteliste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altLang="de-DE" sz="3000" dirty="0" smtClean="0">
                <a:solidFill>
                  <a:schemeClr val="tx1"/>
                </a:solidFill>
              </a:rPr>
              <a:t>4 OGS-Träger in Gladbeck</a:t>
            </a:r>
          </a:p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de-DE" altLang="de-DE" sz="3000" dirty="0" smtClean="0">
                <a:solidFill>
                  <a:schemeClr val="tx1"/>
                </a:solidFill>
              </a:rPr>
              <a:t>OGS-Pauschale je Kind 2.292 € / 3.744 €</a:t>
            </a:r>
          </a:p>
          <a:p>
            <a:endParaRPr lang="de-DE" altLang="de-DE" dirty="0"/>
          </a:p>
        </p:txBody>
      </p:sp>
      <p:sp>
        <p:nvSpPr>
          <p:cNvPr id="8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325229" cy="365125"/>
          </a:xfrm>
        </p:spPr>
        <p:txBody>
          <a:bodyPr/>
          <a:lstStyle/>
          <a:p>
            <a:r>
              <a:rPr lang="de-DE" dirty="0" smtClean="0"/>
              <a:t>Fachtag "Update OGS" am 04.12.2019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663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02" y="188640"/>
            <a:ext cx="1064178" cy="11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4751" y="776016"/>
            <a:ext cx="6617940" cy="724943"/>
          </a:xfrm>
          <a:prstGeom prst="rect">
            <a:avLst/>
          </a:prstGeom>
        </p:spPr>
        <p:txBody>
          <a:bodyPr vert="horz" lIns="103156" tIns="51578" rIns="103156" bIns="51578" rtlCol="0" anchor="ctr">
            <a:noAutofit/>
          </a:bodyPr>
          <a:lstStyle>
            <a:lvl1pPr algn="ctr" defTabSz="1031561" rtl="0" eaLnBrk="1" latinLnBrk="0" hangingPunct="1">
              <a:spcBef>
                <a:spcPct val="0"/>
              </a:spcBef>
              <a:buNone/>
              <a:defRPr sz="41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endParaRPr lang="de-DE" altLang="de-DE" sz="3200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4488" y="1818119"/>
            <a:ext cx="9145016" cy="4525963"/>
          </a:xfrm>
          <a:prstGeom prst="rect">
            <a:avLst/>
          </a:prstGeom>
        </p:spPr>
        <p:txBody>
          <a:bodyPr vert="horz" lIns="103156" tIns="51578" rIns="103156" bIns="51578" rtlCol="0">
            <a:normAutofit/>
          </a:bodyPr>
          <a:lstStyle>
            <a:lvl1pPr marL="0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3200" kern="1200">
                <a:solidFill>
                  <a:srgbClr val="7070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51578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031561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54734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63122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78902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9468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1046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2624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altLang="de-DE" dirty="0"/>
          </a:p>
        </p:txBody>
      </p:sp>
      <p:sp>
        <p:nvSpPr>
          <p:cNvPr id="2" name="Rechteck 1"/>
          <p:cNvSpPr/>
          <p:nvPr/>
        </p:nvSpPr>
        <p:spPr>
          <a:xfrm>
            <a:off x="848544" y="916184"/>
            <a:ext cx="67138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Qualitätszirkel „OGS</a:t>
            </a:r>
            <a:r>
              <a:rPr lang="de-DE" sz="3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“ - Mitglieder</a:t>
            </a:r>
            <a:endParaRPr lang="de-DE" sz="3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325229" cy="365125"/>
          </a:xfrm>
        </p:spPr>
        <p:txBody>
          <a:bodyPr/>
          <a:lstStyle/>
          <a:p>
            <a:r>
              <a:rPr lang="de-DE" dirty="0" smtClean="0"/>
              <a:t>Fachtag "Update OGS" am 04.12.2019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759671" y="1818119"/>
            <a:ext cx="796485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altLang="de-DE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Der Qualitätszirkel besteht seit  Juni </a:t>
            </a:r>
            <a:r>
              <a:rPr lang="de-DE" altLang="de-DE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2009.</a:t>
            </a:r>
          </a:p>
          <a:p>
            <a:endParaRPr lang="de-DE" altLang="de-DE" sz="12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altLang="de-DE" sz="3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Mitglieder des Qualitätszirkels: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altLang="de-DE" sz="2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fünf </a:t>
            </a:r>
            <a:r>
              <a:rPr lang="de-DE" altLang="de-DE" sz="2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Vertreter/-innen der Schulen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altLang="de-DE" sz="2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sechs Vertreter/-innen der OGS-Fachkräfte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altLang="de-DE" sz="2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alle OGS-Träger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altLang="de-DE" sz="2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eine Elternvertretung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altLang="de-DE" sz="2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Mitarbeiter/-innen des Amtes für Bildung und Erziehung und des Amtes für Jugend und Familie (Schule/Jugendhilfe, </a:t>
            </a:r>
            <a:r>
              <a:rPr lang="de-DE" altLang="de-DE" sz="26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komm. Bildungsmanagement)</a:t>
            </a:r>
            <a:endParaRPr lang="de-DE" altLang="de-DE" sz="2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9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02" y="188640"/>
            <a:ext cx="1064178" cy="11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4751" y="776016"/>
            <a:ext cx="6617940" cy="724943"/>
          </a:xfrm>
          <a:prstGeom prst="rect">
            <a:avLst/>
          </a:prstGeom>
        </p:spPr>
        <p:txBody>
          <a:bodyPr vert="horz" lIns="103156" tIns="51578" rIns="103156" bIns="51578" rtlCol="0" anchor="ctr">
            <a:noAutofit/>
          </a:bodyPr>
          <a:lstStyle>
            <a:lvl1pPr algn="ctr" defTabSz="1031561" rtl="0" eaLnBrk="1" latinLnBrk="0" hangingPunct="1">
              <a:spcBef>
                <a:spcPct val="0"/>
              </a:spcBef>
              <a:buNone/>
              <a:defRPr sz="41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endParaRPr lang="de-DE" altLang="de-DE" sz="3200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4488" y="1818119"/>
            <a:ext cx="9145016" cy="4525963"/>
          </a:xfrm>
          <a:prstGeom prst="rect">
            <a:avLst/>
          </a:prstGeom>
        </p:spPr>
        <p:txBody>
          <a:bodyPr vert="horz" lIns="103156" tIns="51578" rIns="103156" bIns="51578" rtlCol="0">
            <a:normAutofit/>
          </a:bodyPr>
          <a:lstStyle>
            <a:lvl1pPr marL="0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3200" kern="1200">
                <a:solidFill>
                  <a:srgbClr val="7070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51578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031561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54734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63122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78902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9468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1046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2624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altLang="de-DE" dirty="0"/>
          </a:p>
        </p:txBody>
      </p:sp>
      <p:sp>
        <p:nvSpPr>
          <p:cNvPr id="2" name="Rechteck 1"/>
          <p:cNvSpPr/>
          <p:nvPr/>
        </p:nvSpPr>
        <p:spPr>
          <a:xfrm>
            <a:off x="784775" y="932500"/>
            <a:ext cx="37273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Aufgabenbereiche</a:t>
            </a:r>
            <a:endParaRPr lang="de-DE" sz="3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325229" cy="365125"/>
          </a:xfrm>
        </p:spPr>
        <p:txBody>
          <a:bodyPr/>
          <a:lstStyle/>
          <a:p>
            <a:r>
              <a:rPr lang="de-DE" dirty="0" smtClean="0"/>
              <a:t>Fachtag "Update OGS" am 04.12.2019</a:t>
            </a:r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784774" y="1772816"/>
            <a:ext cx="827268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altLang="de-DE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altLang="de-DE" sz="3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Aufgabenbereiche des </a:t>
            </a:r>
            <a:r>
              <a:rPr lang="de-DE" altLang="de-DE" sz="3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Qualitätszirkels: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altLang="de-DE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Schaffung/Fortschreibung </a:t>
            </a:r>
            <a:r>
              <a:rPr lang="de-DE" altLang="de-DE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von Qualitätsstandards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fachliche Weiterentwicklung (Fort- und Weiterbildung, Qualitätsentwicklung)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Austausch von Ideen / voneinander lernen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Bedeutung von OGS stärken (Teilhabe Bildungs-benachteiligter – Schlüssel zu Bildungserfolgen)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altLang="de-DE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Quantitativer Ausbau (</a:t>
            </a:r>
            <a:r>
              <a:rPr lang="de-DE" altLang="de-DE" sz="2400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ryhthmisierter</a:t>
            </a:r>
            <a:r>
              <a:rPr lang="de-DE" altLang="de-DE" sz="24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Ganztag)</a:t>
            </a:r>
            <a:endParaRPr lang="de-DE" altLang="de-DE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02" y="188640"/>
            <a:ext cx="1064178" cy="11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4751" y="776016"/>
            <a:ext cx="6617940" cy="724943"/>
          </a:xfrm>
          <a:prstGeom prst="rect">
            <a:avLst/>
          </a:prstGeom>
        </p:spPr>
        <p:txBody>
          <a:bodyPr vert="horz" lIns="103156" tIns="51578" rIns="103156" bIns="51578" rtlCol="0" anchor="ctr">
            <a:noAutofit/>
          </a:bodyPr>
          <a:lstStyle>
            <a:lvl1pPr algn="ctr" defTabSz="1031561" rtl="0" eaLnBrk="1" latinLnBrk="0" hangingPunct="1">
              <a:spcBef>
                <a:spcPct val="0"/>
              </a:spcBef>
              <a:buNone/>
              <a:defRPr sz="41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endParaRPr lang="de-DE" altLang="de-DE" sz="3200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00472" y="2040513"/>
            <a:ext cx="9145016" cy="4525963"/>
          </a:xfrm>
          <a:prstGeom prst="rect">
            <a:avLst/>
          </a:prstGeom>
        </p:spPr>
        <p:txBody>
          <a:bodyPr vert="horz" lIns="103156" tIns="51578" rIns="103156" bIns="51578" rtlCol="0">
            <a:normAutofit/>
          </a:bodyPr>
          <a:lstStyle>
            <a:lvl1pPr marL="0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3200" kern="1200">
                <a:solidFill>
                  <a:srgbClr val="7070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51578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031561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54734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63122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78902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9468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1046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2624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altLang="de-DE" dirty="0"/>
          </a:p>
        </p:txBody>
      </p:sp>
      <p:sp>
        <p:nvSpPr>
          <p:cNvPr id="2" name="Rechteck 1"/>
          <p:cNvSpPr/>
          <p:nvPr/>
        </p:nvSpPr>
        <p:spPr>
          <a:xfrm>
            <a:off x="776536" y="900009"/>
            <a:ext cx="29658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Ziel der Arbeit</a:t>
            </a:r>
            <a:endParaRPr lang="de-DE" sz="3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84751" y="1844824"/>
            <a:ext cx="87849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3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Ganzheitlicher Blick auf das </a:t>
            </a:r>
            <a:r>
              <a:rPr lang="de-DE" sz="3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Kind</a:t>
            </a:r>
          </a:p>
          <a:p>
            <a:endParaRPr lang="de-DE" sz="12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altLang="de-DE" sz="3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gemeinsame Verantwortung mit „einheitlicher“ Sprache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3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Gemeinsame </a:t>
            </a:r>
            <a:r>
              <a:rPr lang="de-DE" sz="3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Standards / Sprache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3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Kooperation aller Akteure auf </a:t>
            </a:r>
            <a:r>
              <a:rPr lang="de-DE" sz="3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Augenhöhe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3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Vernetzung der Schulen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3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(Gegenseitige) </a:t>
            </a:r>
            <a:r>
              <a:rPr lang="de-DE" sz="3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Partizipation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de-DE" sz="3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Gemeinsame Qualitätsentwicklung</a:t>
            </a:r>
            <a:endParaRPr lang="de-DE" sz="3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31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02" y="188640"/>
            <a:ext cx="1064178" cy="11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4751" y="776016"/>
            <a:ext cx="6617940" cy="724943"/>
          </a:xfrm>
          <a:prstGeom prst="rect">
            <a:avLst/>
          </a:prstGeom>
        </p:spPr>
        <p:txBody>
          <a:bodyPr vert="horz" lIns="103156" tIns="51578" rIns="103156" bIns="51578" rtlCol="0" anchor="ctr">
            <a:noAutofit/>
          </a:bodyPr>
          <a:lstStyle>
            <a:lvl1pPr algn="ctr" defTabSz="1031561" rtl="0" eaLnBrk="1" latinLnBrk="0" hangingPunct="1">
              <a:spcBef>
                <a:spcPct val="0"/>
              </a:spcBef>
              <a:buNone/>
              <a:defRPr sz="41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endParaRPr lang="de-DE" altLang="de-DE" sz="3200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4488" y="1818119"/>
            <a:ext cx="9145016" cy="4525963"/>
          </a:xfrm>
          <a:prstGeom prst="rect">
            <a:avLst/>
          </a:prstGeom>
        </p:spPr>
        <p:txBody>
          <a:bodyPr vert="horz" lIns="103156" tIns="51578" rIns="103156" bIns="51578" rtlCol="0">
            <a:normAutofit/>
          </a:bodyPr>
          <a:lstStyle>
            <a:lvl1pPr marL="0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3200" kern="1200">
                <a:solidFill>
                  <a:srgbClr val="7070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51578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031561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54734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63122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78902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9468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1046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2624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altLang="de-DE" dirty="0"/>
          </a:p>
        </p:txBody>
      </p:sp>
      <p:sp>
        <p:nvSpPr>
          <p:cNvPr id="2" name="Rechteck 1"/>
          <p:cNvSpPr/>
          <p:nvPr/>
        </p:nvSpPr>
        <p:spPr>
          <a:xfrm>
            <a:off x="776536" y="836712"/>
            <a:ext cx="22896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Unser Weg</a:t>
            </a:r>
            <a:endParaRPr lang="de-DE" sz="3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76536" y="1700808"/>
            <a:ext cx="66529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2010/11: Externe Moderation und fachliche Begleitung durch die Förderung der Serviceagentur „Ganztägig Lernen“ am Institut für Soziale Arbeit e.V.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Bis </a:t>
            </a:r>
            <a:r>
              <a:rPr lang="de-DE" altLang="de-DE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2012: Entwicklung von Maßstäben (Bündelung von Wissen/Erfahrung)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Ziel: Verbindliche Realisierung in </a:t>
            </a:r>
            <a:r>
              <a:rPr lang="de-DE" altLang="de-DE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allen </a:t>
            </a:r>
            <a:r>
              <a:rPr lang="de-DE" altLang="de-DE" sz="32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OGS-Angeboten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198" y="4076538"/>
            <a:ext cx="1872208" cy="2341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81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27" name="Group 67"/>
          <p:cNvGrpSpPr>
            <a:grpSpLocks/>
          </p:cNvGrpSpPr>
          <p:nvPr/>
        </p:nvGrpSpPr>
        <p:grpSpPr bwMode="auto">
          <a:xfrm>
            <a:off x="273567" y="1430308"/>
            <a:ext cx="8750449" cy="4810649"/>
            <a:chOff x="158" y="816"/>
            <a:chExt cx="5387" cy="3113"/>
          </a:xfrm>
        </p:grpSpPr>
        <p:sp>
          <p:nvSpPr>
            <p:cNvPr id="15405" name="Rectangle 45"/>
            <p:cNvSpPr>
              <a:spLocks noChangeArrowheads="1"/>
            </p:cNvSpPr>
            <p:nvPr/>
          </p:nvSpPr>
          <p:spPr bwMode="auto">
            <a:xfrm>
              <a:off x="158" y="2808"/>
              <a:ext cx="1588" cy="605"/>
            </a:xfrm>
            <a:prstGeom prst="rect">
              <a:avLst/>
            </a:prstGeom>
            <a:noFill/>
            <a:ln w="25400">
              <a:solidFill>
                <a:srgbClr val="9F9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Char char="-"/>
              </a:pPr>
              <a:r>
                <a:rPr lang="de-DE" altLang="de-DE" sz="1600" b="1" dirty="0"/>
                <a:t> </a:t>
              </a:r>
              <a:r>
                <a:rPr lang="de-DE" altLang="de-DE" sz="1600" b="1" dirty="0" smtClean="0"/>
                <a:t>Lernzeiten</a:t>
              </a:r>
            </a:p>
            <a:p>
              <a:pPr>
                <a:buFontTx/>
                <a:buChar char="-"/>
              </a:pPr>
              <a:r>
                <a:rPr lang="de-DE" altLang="de-DE" sz="1600" b="1" dirty="0" smtClean="0"/>
                <a:t>Bildungsinhalte</a:t>
              </a:r>
              <a:endParaRPr lang="de-DE" altLang="de-DE" sz="1600" b="1" dirty="0"/>
            </a:p>
            <a:p>
              <a:pPr>
                <a:buFontTx/>
                <a:buChar char="-"/>
              </a:pPr>
              <a:r>
                <a:rPr lang="de-DE" altLang="de-DE" sz="1600" b="1" dirty="0" smtClean="0"/>
                <a:t> Förderung</a:t>
              </a:r>
              <a:endParaRPr lang="de-DE" altLang="de-DE" sz="1600" b="1" dirty="0"/>
            </a:p>
          </p:txBody>
        </p:sp>
        <p:sp>
          <p:nvSpPr>
            <p:cNvPr id="15406" name="Rectangle 46"/>
            <p:cNvSpPr>
              <a:spLocks noChangeArrowheads="1"/>
            </p:cNvSpPr>
            <p:nvPr/>
          </p:nvSpPr>
          <p:spPr bwMode="auto">
            <a:xfrm>
              <a:off x="158" y="1036"/>
              <a:ext cx="1595" cy="701"/>
            </a:xfrm>
            <a:prstGeom prst="rect">
              <a:avLst/>
            </a:prstGeom>
            <a:noFill/>
            <a:ln w="25400">
              <a:solidFill>
                <a:srgbClr val="AEE997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Char char="-"/>
              </a:pPr>
              <a:endParaRPr lang="de-DE" altLang="de-DE" sz="1600" b="1" dirty="0"/>
            </a:p>
            <a:p>
              <a:pPr>
                <a:buFontTx/>
                <a:buChar char="-"/>
              </a:pPr>
              <a:endParaRPr lang="de-DE" altLang="de-DE" sz="1600" b="1" dirty="0"/>
            </a:p>
            <a:p>
              <a:pPr>
                <a:buFontTx/>
                <a:buChar char="-"/>
              </a:pPr>
              <a:r>
                <a:rPr lang="de-DE" altLang="de-DE" sz="1600" b="1" dirty="0"/>
                <a:t> </a:t>
              </a:r>
              <a:r>
                <a:rPr lang="de-DE" altLang="de-DE" sz="1600" b="1" dirty="0" smtClean="0"/>
                <a:t>innerschulisch</a:t>
              </a:r>
              <a:endParaRPr lang="de-DE" altLang="de-DE" sz="1600" b="1" dirty="0"/>
            </a:p>
            <a:p>
              <a:pPr>
                <a:buFontTx/>
                <a:buChar char="-"/>
              </a:pPr>
              <a:r>
                <a:rPr lang="de-DE" altLang="de-DE" sz="1600" b="1" dirty="0"/>
                <a:t> </a:t>
              </a:r>
              <a:r>
                <a:rPr lang="de-DE" altLang="de-DE" sz="1600" b="1" dirty="0" smtClean="0"/>
                <a:t>Kooperationen außer-</a:t>
              </a:r>
            </a:p>
            <a:p>
              <a:r>
                <a:rPr lang="de-DE" altLang="de-DE" sz="1600" b="1" dirty="0"/>
                <a:t> </a:t>
              </a:r>
              <a:r>
                <a:rPr lang="de-DE" altLang="de-DE" sz="1600" b="1" dirty="0" smtClean="0"/>
                <a:t> </a:t>
              </a:r>
              <a:r>
                <a:rPr lang="de-DE" altLang="de-DE" sz="1600" b="1" dirty="0" smtClean="0"/>
                <a:t>schulisch</a:t>
              </a:r>
            </a:p>
            <a:p>
              <a:r>
                <a:rPr lang="de-DE" altLang="de-DE" sz="1600" b="1" dirty="0" smtClean="0"/>
                <a:t>- Sozialraumorientierung</a:t>
              </a:r>
              <a:endParaRPr lang="de-DE" altLang="de-DE" sz="1600" b="1" dirty="0"/>
            </a:p>
            <a:p>
              <a:endParaRPr lang="de-DE" altLang="de-DE" sz="1600" b="1" dirty="0"/>
            </a:p>
            <a:p>
              <a:endParaRPr lang="de-DE" altLang="de-DE" sz="1600" b="1" dirty="0"/>
            </a:p>
          </p:txBody>
        </p:sp>
        <p:sp>
          <p:nvSpPr>
            <p:cNvPr id="15408" name="Rectangle 48"/>
            <p:cNvSpPr>
              <a:spLocks noChangeArrowheads="1"/>
            </p:cNvSpPr>
            <p:nvPr/>
          </p:nvSpPr>
          <p:spPr bwMode="auto">
            <a:xfrm>
              <a:off x="2021" y="3413"/>
              <a:ext cx="1543" cy="516"/>
            </a:xfrm>
            <a:prstGeom prst="rect">
              <a:avLst/>
            </a:prstGeom>
            <a:noFill/>
            <a:ln w="25400">
              <a:solidFill>
                <a:srgbClr val="E0C1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Char char="-"/>
              </a:pPr>
              <a:endParaRPr lang="de-DE" altLang="de-DE" sz="1600" b="1" dirty="0"/>
            </a:p>
            <a:p>
              <a:pPr>
                <a:buFontTx/>
                <a:buChar char="-"/>
              </a:pPr>
              <a:endParaRPr lang="de-DE" altLang="de-DE" sz="1600" b="1" dirty="0"/>
            </a:p>
            <a:p>
              <a:pPr>
                <a:buFontTx/>
                <a:buChar char="-"/>
              </a:pPr>
              <a:r>
                <a:rPr lang="de-DE" altLang="de-DE" sz="1600" b="1" dirty="0"/>
                <a:t> Elternarbeit</a:t>
              </a:r>
            </a:p>
            <a:p>
              <a:pPr>
                <a:buFontTx/>
                <a:buChar char="-"/>
              </a:pPr>
              <a:r>
                <a:rPr lang="de-DE" altLang="de-DE" sz="1600" b="1" dirty="0"/>
                <a:t> Beteiligung von Eltern</a:t>
              </a:r>
            </a:p>
            <a:p>
              <a:pPr>
                <a:buFontTx/>
                <a:buChar char="-"/>
              </a:pPr>
              <a:r>
                <a:rPr lang="de-DE" altLang="de-DE" sz="1600" b="1" dirty="0"/>
                <a:t> Verzahnung</a:t>
              </a:r>
            </a:p>
            <a:p>
              <a:endParaRPr lang="de-DE" altLang="de-DE" sz="1600" b="1" dirty="0"/>
            </a:p>
            <a:p>
              <a:endParaRPr lang="de-DE" altLang="de-DE" sz="1600" b="1" dirty="0"/>
            </a:p>
          </p:txBody>
        </p:sp>
        <p:sp>
          <p:nvSpPr>
            <p:cNvPr id="15409" name="Rectangle 49"/>
            <p:cNvSpPr>
              <a:spLocks noChangeArrowheads="1"/>
            </p:cNvSpPr>
            <p:nvPr/>
          </p:nvSpPr>
          <p:spPr bwMode="auto">
            <a:xfrm>
              <a:off x="3844" y="2948"/>
              <a:ext cx="1701" cy="792"/>
            </a:xfrm>
            <a:prstGeom prst="rect">
              <a:avLst/>
            </a:prstGeom>
            <a:noFill/>
            <a:ln w="2540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Char char="-"/>
              </a:pPr>
              <a:r>
                <a:rPr lang="de-DE" altLang="de-DE" sz="1600" b="1" dirty="0"/>
                <a:t> </a:t>
              </a:r>
              <a:r>
                <a:rPr lang="de-DE" altLang="de-DE" sz="1600" b="1" dirty="0" smtClean="0"/>
                <a:t>Fortbildungen</a:t>
              </a:r>
            </a:p>
            <a:p>
              <a:pPr>
                <a:buFontTx/>
                <a:buChar char="-"/>
              </a:pPr>
              <a:r>
                <a:rPr lang="de-DE" altLang="de-DE" sz="1600" b="1" dirty="0"/>
                <a:t> </a:t>
              </a:r>
              <a:r>
                <a:rPr lang="de-DE" altLang="de-DE" sz="1600" b="1" dirty="0" smtClean="0"/>
                <a:t>Fachberatung</a:t>
              </a:r>
              <a:endParaRPr lang="de-DE" altLang="de-DE" sz="1600" b="1" dirty="0"/>
            </a:p>
            <a:p>
              <a:pPr>
                <a:buFontTx/>
                <a:buChar char="-"/>
              </a:pPr>
              <a:r>
                <a:rPr lang="de-DE" altLang="de-DE" sz="1600" b="1" dirty="0"/>
                <a:t> Personaleinsatz</a:t>
              </a:r>
            </a:p>
            <a:p>
              <a:pPr>
                <a:buFontTx/>
                <a:buChar char="-"/>
              </a:pPr>
              <a:r>
                <a:rPr lang="de-DE" altLang="de-DE" sz="1600" b="1" dirty="0"/>
                <a:t> Arbeitsbedingungen</a:t>
              </a:r>
            </a:p>
            <a:p>
              <a:pPr>
                <a:buFontTx/>
                <a:buChar char="-"/>
              </a:pPr>
              <a:r>
                <a:rPr lang="de-DE" altLang="de-DE" sz="1600" b="1" dirty="0"/>
                <a:t> </a:t>
              </a:r>
              <a:r>
                <a:rPr lang="de-DE" altLang="de-DE" sz="1600" b="1" dirty="0" smtClean="0"/>
                <a:t>Verzahnung</a:t>
              </a:r>
              <a:endParaRPr lang="de-DE" altLang="de-DE" sz="1600" b="1" dirty="0"/>
            </a:p>
          </p:txBody>
        </p: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3844" y="816"/>
              <a:ext cx="1701" cy="1225"/>
            </a:xfrm>
            <a:prstGeom prst="rect">
              <a:avLst/>
            </a:prstGeom>
            <a:noFill/>
            <a:ln w="25400">
              <a:solidFill>
                <a:srgbClr val="FFC46D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buFontTx/>
                <a:buChar char="-"/>
              </a:pPr>
              <a:r>
                <a:rPr lang="de-DE" altLang="de-DE" sz="1600" b="1" dirty="0" smtClean="0"/>
                <a:t>Finanzierung/Beitragseinzug</a:t>
              </a:r>
              <a:endParaRPr lang="de-DE" altLang="de-DE" sz="1600" b="1" dirty="0"/>
            </a:p>
            <a:p>
              <a:pPr>
                <a:buFontTx/>
                <a:buChar char="-"/>
              </a:pPr>
              <a:r>
                <a:rPr lang="de-DE" altLang="de-DE" sz="1600" b="1" dirty="0"/>
                <a:t> Verpflegung</a:t>
              </a:r>
            </a:p>
            <a:p>
              <a:pPr>
                <a:buFontTx/>
                <a:buChar char="-"/>
              </a:pPr>
              <a:r>
                <a:rPr lang="de-DE" altLang="de-DE" sz="1600" b="1" dirty="0"/>
                <a:t> </a:t>
              </a:r>
              <a:r>
                <a:rPr lang="de-DE" altLang="de-DE" sz="1600" b="1" dirty="0" smtClean="0"/>
                <a:t>Zeitkontingente</a:t>
              </a:r>
            </a:p>
            <a:p>
              <a:pPr>
                <a:buFontTx/>
                <a:buChar char="-"/>
              </a:pPr>
              <a:r>
                <a:rPr lang="de-DE" altLang="de-DE" sz="1600" b="1" dirty="0" smtClean="0"/>
                <a:t> Bausteine der Angebote</a:t>
              </a:r>
            </a:p>
            <a:p>
              <a:pPr>
                <a:buFontTx/>
                <a:buChar char="-"/>
              </a:pPr>
              <a:r>
                <a:rPr lang="de-DE" altLang="de-DE" sz="1600" b="1" dirty="0" smtClean="0"/>
                <a:t> Kindeswohl</a:t>
              </a:r>
              <a:endParaRPr lang="de-DE" altLang="de-DE" sz="1600" b="1" dirty="0"/>
            </a:p>
            <a:p>
              <a:pPr>
                <a:buFontTx/>
                <a:buChar char="-"/>
              </a:pPr>
              <a:r>
                <a:rPr lang="de-DE" altLang="de-DE" sz="1600" b="1" dirty="0" smtClean="0"/>
                <a:t>Aufnahme- </a:t>
              </a:r>
              <a:r>
                <a:rPr lang="de-DE" altLang="de-DE" sz="1600" b="1" dirty="0"/>
                <a:t>und </a:t>
              </a:r>
            </a:p>
            <a:p>
              <a:r>
                <a:rPr lang="de-DE" altLang="de-DE" sz="1600" b="1" dirty="0"/>
                <a:t>  Ausschlusskriterien</a:t>
              </a:r>
            </a:p>
          </p:txBody>
        </p:sp>
      </p:grpSp>
      <p:sp>
        <p:nvSpPr>
          <p:cNvPr id="15412" name="AutoShape 52"/>
          <p:cNvSpPr>
            <a:spLocks noChangeArrowheads="1"/>
          </p:cNvSpPr>
          <p:nvPr/>
        </p:nvSpPr>
        <p:spPr bwMode="auto">
          <a:xfrm>
            <a:off x="3080148" y="1700808"/>
            <a:ext cx="2736948" cy="2017712"/>
          </a:xfrm>
          <a:prstGeom prst="octagon">
            <a:avLst>
              <a:gd name="adj" fmla="val 29287"/>
            </a:avLst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 b="1" dirty="0"/>
              <a:t>Qualitätsstandards</a:t>
            </a:r>
          </a:p>
          <a:p>
            <a:pPr algn="ctr"/>
            <a:r>
              <a:rPr lang="de-DE" altLang="de-DE" sz="2000" b="1" dirty="0"/>
              <a:t>für die</a:t>
            </a:r>
          </a:p>
          <a:p>
            <a:pPr algn="ctr"/>
            <a:r>
              <a:rPr lang="de-DE" altLang="de-DE" sz="2000" b="1" dirty="0"/>
              <a:t>Offenen Ganztagsschulen</a:t>
            </a:r>
          </a:p>
        </p:txBody>
      </p:sp>
      <p:grpSp>
        <p:nvGrpSpPr>
          <p:cNvPr id="15426" name="Group 66"/>
          <p:cNvGrpSpPr>
            <a:grpSpLocks/>
          </p:cNvGrpSpPr>
          <p:nvPr/>
        </p:nvGrpSpPr>
        <p:grpSpPr bwMode="auto">
          <a:xfrm>
            <a:off x="559380" y="194228"/>
            <a:ext cx="7994021" cy="5184661"/>
            <a:chOff x="-204" y="257"/>
            <a:chExt cx="5850" cy="3223"/>
          </a:xfrm>
        </p:grpSpPr>
        <p:sp>
          <p:nvSpPr>
            <p:cNvPr id="15398" name="Oval 38"/>
            <p:cNvSpPr>
              <a:spLocks noChangeArrowheads="1"/>
            </p:cNvSpPr>
            <p:nvPr/>
          </p:nvSpPr>
          <p:spPr bwMode="auto">
            <a:xfrm>
              <a:off x="-204" y="2132"/>
              <a:ext cx="1633" cy="7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b="1" dirty="0"/>
                <a:t>Schülerorientierte</a:t>
              </a:r>
            </a:p>
            <a:p>
              <a:pPr algn="ctr"/>
              <a:r>
                <a:rPr lang="de-DE" altLang="de-DE" b="1" dirty="0"/>
                <a:t>Standards</a:t>
              </a:r>
            </a:p>
          </p:txBody>
        </p:sp>
        <p:sp>
          <p:nvSpPr>
            <p:cNvPr id="15400" name="Oval 40"/>
            <p:cNvSpPr>
              <a:spLocks noChangeArrowheads="1"/>
            </p:cNvSpPr>
            <p:nvPr/>
          </p:nvSpPr>
          <p:spPr bwMode="auto">
            <a:xfrm>
              <a:off x="284" y="455"/>
              <a:ext cx="1587" cy="726"/>
            </a:xfrm>
            <a:prstGeom prst="ellipse">
              <a:avLst/>
            </a:prstGeom>
            <a:solidFill>
              <a:srgbClr val="AEE997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b="1" dirty="0" smtClean="0"/>
                <a:t>Verzahnung</a:t>
              </a:r>
              <a:endParaRPr lang="de-DE" altLang="de-DE" b="1" dirty="0"/>
            </a:p>
          </p:txBody>
        </p:sp>
        <p:sp>
          <p:nvSpPr>
            <p:cNvPr id="15402" name="Oval 42"/>
            <p:cNvSpPr>
              <a:spLocks noChangeArrowheads="1"/>
            </p:cNvSpPr>
            <p:nvPr/>
          </p:nvSpPr>
          <p:spPr bwMode="auto">
            <a:xfrm>
              <a:off x="3858" y="2268"/>
              <a:ext cx="1788" cy="72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b="1" dirty="0"/>
                <a:t>Fachkräfteorientierte</a:t>
              </a:r>
            </a:p>
            <a:p>
              <a:pPr algn="ctr"/>
              <a:r>
                <a:rPr lang="de-DE" altLang="de-DE" b="1" dirty="0"/>
                <a:t>Standards</a:t>
              </a:r>
            </a:p>
          </p:txBody>
        </p:sp>
        <p:sp>
          <p:nvSpPr>
            <p:cNvPr id="15403" name="Oval 43"/>
            <p:cNvSpPr>
              <a:spLocks noChangeArrowheads="1"/>
            </p:cNvSpPr>
            <p:nvPr/>
          </p:nvSpPr>
          <p:spPr bwMode="auto">
            <a:xfrm>
              <a:off x="1925" y="2754"/>
              <a:ext cx="1587" cy="726"/>
            </a:xfrm>
            <a:prstGeom prst="ellipse">
              <a:avLst/>
            </a:prstGeom>
            <a:solidFill>
              <a:srgbClr val="E0C1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b="1"/>
                <a:t>Elternorientierte</a:t>
              </a:r>
            </a:p>
            <a:p>
              <a:pPr algn="ctr"/>
              <a:r>
                <a:rPr lang="de-DE" altLang="de-DE" b="1"/>
                <a:t>Standards</a:t>
              </a:r>
            </a:p>
          </p:txBody>
        </p:sp>
        <p:sp>
          <p:nvSpPr>
            <p:cNvPr id="15404" name="Oval 44"/>
            <p:cNvSpPr>
              <a:spLocks noChangeArrowheads="1"/>
            </p:cNvSpPr>
            <p:nvPr/>
          </p:nvSpPr>
          <p:spPr bwMode="auto">
            <a:xfrm>
              <a:off x="3854" y="257"/>
              <a:ext cx="1587" cy="726"/>
            </a:xfrm>
            <a:prstGeom prst="ellipse">
              <a:avLst/>
            </a:prstGeom>
            <a:solidFill>
              <a:srgbClr val="FFC46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altLang="de-DE" b="1"/>
                <a:t>Übergeordnete</a:t>
              </a:r>
            </a:p>
            <a:p>
              <a:pPr algn="ctr"/>
              <a:r>
                <a:rPr lang="de-DE" altLang="de-DE" b="1"/>
                <a:t>Standards</a:t>
              </a:r>
            </a:p>
          </p:txBody>
        </p:sp>
        <p:sp>
          <p:nvSpPr>
            <p:cNvPr id="15413" name="Line 53"/>
            <p:cNvSpPr>
              <a:spLocks noChangeShapeType="1"/>
            </p:cNvSpPr>
            <p:nvPr/>
          </p:nvSpPr>
          <p:spPr bwMode="auto">
            <a:xfrm flipV="1">
              <a:off x="1483" y="2220"/>
              <a:ext cx="226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14" name="Line 54"/>
            <p:cNvSpPr>
              <a:spLocks noChangeShapeType="1"/>
            </p:cNvSpPr>
            <p:nvPr/>
          </p:nvSpPr>
          <p:spPr bwMode="auto">
            <a:xfrm flipV="1">
              <a:off x="3364" y="818"/>
              <a:ext cx="544" cy="4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1905" y="890"/>
              <a:ext cx="249" cy="2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16" name="Line 56"/>
            <p:cNvSpPr>
              <a:spLocks noChangeShapeType="1"/>
            </p:cNvSpPr>
            <p:nvPr/>
          </p:nvSpPr>
          <p:spPr bwMode="auto">
            <a:xfrm>
              <a:off x="2748" y="2492"/>
              <a:ext cx="0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15417" name="Line 57"/>
            <p:cNvSpPr>
              <a:spLocks noChangeShapeType="1"/>
            </p:cNvSpPr>
            <p:nvPr/>
          </p:nvSpPr>
          <p:spPr bwMode="auto">
            <a:xfrm>
              <a:off x="3536" y="2268"/>
              <a:ext cx="318" cy="22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325229" cy="365125"/>
          </a:xfrm>
        </p:spPr>
        <p:txBody>
          <a:bodyPr/>
          <a:lstStyle/>
          <a:p>
            <a:r>
              <a:rPr lang="de-DE" dirty="0" smtClean="0"/>
              <a:t>Fachtag "Update OGS" am 04.12.2019</a:t>
            </a:r>
            <a:endParaRPr lang="de-DE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4957" y="156740"/>
            <a:ext cx="1064178" cy="11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149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02" y="188640"/>
            <a:ext cx="1064178" cy="11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4751" y="776016"/>
            <a:ext cx="6617940" cy="724943"/>
          </a:xfrm>
          <a:prstGeom prst="rect">
            <a:avLst/>
          </a:prstGeom>
        </p:spPr>
        <p:txBody>
          <a:bodyPr vert="horz" lIns="103156" tIns="51578" rIns="103156" bIns="51578" rtlCol="0" anchor="ctr">
            <a:noAutofit/>
          </a:bodyPr>
          <a:lstStyle>
            <a:lvl1pPr algn="ctr" defTabSz="1031561" rtl="0" eaLnBrk="1" latinLnBrk="0" hangingPunct="1">
              <a:spcBef>
                <a:spcPct val="0"/>
              </a:spcBef>
              <a:buNone/>
              <a:defRPr sz="41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endParaRPr lang="de-DE" altLang="de-DE" sz="3200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4488" y="1818119"/>
            <a:ext cx="9145016" cy="4525963"/>
          </a:xfrm>
          <a:prstGeom prst="rect">
            <a:avLst/>
          </a:prstGeom>
        </p:spPr>
        <p:txBody>
          <a:bodyPr vert="horz" lIns="103156" tIns="51578" rIns="103156" bIns="51578" rtlCol="0">
            <a:normAutofit/>
          </a:bodyPr>
          <a:lstStyle>
            <a:lvl1pPr marL="0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3200" kern="1200">
                <a:solidFill>
                  <a:srgbClr val="7070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51578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031561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54734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63122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78902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9468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1046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2624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altLang="de-DE" dirty="0"/>
          </a:p>
        </p:txBody>
      </p:sp>
      <p:sp>
        <p:nvSpPr>
          <p:cNvPr id="2" name="Rechteck 1"/>
          <p:cNvSpPr/>
          <p:nvPr/>
        </p:nvSpPr>
        <p:spPr>
          <a:xfrm>
            <a:off x="776536" y="836712"/>
            <a:ext cx="39980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Unser weiterer Weg</a:t>
            </a:r>
            <a:endParaRPr lang="de-DE" sz="3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76536" y="1848855"/>
            <a:ext cx="8280920" cy="4344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Veröffentlichung der Maßstäbe </a:t>
            </a:r>
            <a:r>
              <a:rPr lang="de-DE" altLang="de-DE" sz="27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(Ausschuss, Schulen) inkl. QUIGS-Schulung und Checklisten für die Implementierung </a:t>
            </a:r>
            <a:endParaRPr lang="de-DE" altLang="de-DE" sz="27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Thematische Arbeit (auch in </a:t>
            </a:r>
            <a:r>
              <a:rPr lang="de-DE" altLang="de-DE" sz="32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AG`s</a:t>
            </a:r>
            <a:r>
              <a:rPr lang="de-DE" altLang="de-DE" sz="320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 zu</a:t>
            </a:r>
            <a:r>
              <a:rPr lang="de-DE" altLang="de-DE" sz="32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marL="858681" lvl="1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7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Fortlaufend – Vordrucke, Infoblätter, Maßstäbe</a:t>
            </a:r>
          </a:p>
          <a:p>
            <a:pPr marL="858681" lvl="1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7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Interkulturelle Arbeit</a:t>
            </a:r>
          </a:p>
          <a:p>
            <a:pPr marL="858681" lvl="1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7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Kindeswohlgefährdung</a:t>
            </a:r>
          </a:p>
          <a:p>
            <a:pPr marL="858681" lvl="1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7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Bildung und Bewegung</a:t>
            </a:r>
          </a:p>
          <a:p>
            <a:pPr marL="858681" lvl="1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7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Teilnahme am reg. QZ-Treffen, Fortbildungen, …</a:t>
            </a:r>
          </a:p>
          <a:p>
            <a:pPr marL="858681" lvl="1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7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Befragungen (Eltern- und Personal, Kinder)</a:t>
            </a:r>
          </a:p>
          <a:p>
            <a:pPr marL="858681" lvl="1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de-DE" altLang="de-DE" sz="27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325229" cy="365125"/>
          </a:xfrm>
        </p:spPr>
        <p:txBody>
          <a:bodyPr/>
          <a:lstStyle/>
          <a:p>
            <a:r>
              <a:rPr lang="de-DE" dirty="0" smtClean="0"/>
              <a:t>Fachtag "Update OGS" am 04.12.2019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008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9302" y="188640"/>
            <a:ext cx="1064178" cy="111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4751" y="776016"/>
            <a:ext cx="6617940" cy="724943"/>
          </a:xfrm>
          <a:prstGeom prst="rect">
            <a:avLst/>
          </a:prstGeom>
        </p:spPr>
        <p:txBody>
          <a:bodyPr vert="horz" lIns="103156" tIns="51578" rIns="103156" bIns="51578" rtlCol="0" anchor="ctr">
            <a:noAutofit/>
          </a:bodyPr>
          <a:lstStyle>
            <a:lvl1pPr algn="ctr" defTabSz="1031561" rtl="0" eaLnBrk="1" latinLnBrk="0" hangingPunct="1">
              <a:spcBef>
                <a:spcPct val="0"/>
              </a:spcBef>
              <a:buNone/>
              <a:defRPr sz="4100" kern="120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algn="l"/>
            <a:endParaRPr lang="de-DE" altLang="de-DE" sz="3200" b="1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44488" y="1818119"/>
            <a:ext cx="9145016" cy="4525963"/>
          </a:xfrm>
          <a:prstGeom prst="rect">
            <a:avLst/>
          </a:prstGeom>
        </p:spPr>
        <p:txBody>
          <a:bodyPr vert="horz" lIns="103156" tIns="51578" rIns="103156" bIns="51578" rtlCol="0">
            <a:normAutofit/>
          </a:bodyPr>
          <a:lstStyle>
            <a:lvl1pPr marL="0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3200" kern="1200">
                <a:solidFill>
                  <a:srgbClr val="7070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  <a:lvl2pPr marL="51578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7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2pPr>
            <a:lvl3pPr marL="1031561" indent="0" algn="ctr" defTabSz="1031561" rtl="0" eaLnBrk="1" latinLnBrk="0" hangingPunct="1">
              <a:spcBef>
                <a:spcPct val="20000"/>
              </a:spcBef>
              <a:buClr>
                <a:srgbClr val="B3B3B3"/>
              </a:buClr>
              <a:buFont typeface="Wingdings" panose="05000000000000000000" pitchFamily="2" charset="2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3pPr>
            <a:lvl4pPr marL="1547341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4pPr>
            <a:lvl5pPr marL="2063122" indent="0" algn="ctr" defTabSz="1031561" rtl="0" eaLnBrk="1" latinLnBrk="0" hangingPunct="1">
              <a:spcBef>
                <a:spcPct val="20000"/>
              </a:spcBef>
              <a:buClrTx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5pPr>
            <a:lvl6pPr marL="2578902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9468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61046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126243" indent="0" algn="ctr" defTabSz="1031561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altLang="de-DE" dirty="0"/>
          </a:p>
        </p:txBody>
      </p:sp>
      <p:sp>
        <p:nvSpPr>
          <p:cNvPr id="2" name="Rechteck 1"/>
          <p:cNvSpPr/>
          <p:nvPr/>
        </p:nvSpPr>
        <p:spPr>
          <a:xfrm>
            <a:off x="776536" y="836712"/>
            <a:ext cx="6897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Unser weiterer Weg - Befragungen</a:t>
            </a:r>
            <a:endParaRPr lang="de-DE" sz="32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776536" y="1628800"/>
            <a:ext cx="828092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 SEP – Instrument der Befragung zur qualitativen Weiterentwicklung des Schulwesens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OGS Befragung in Zusammenarbeit mit dem QZ OGS</a:t>
            </a: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2017/18: Eltern- und Personalbefragung</a:t>
            </a:r>
            <a:endParaRPr lang="de-DE" altLang="de-DE" sz="2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8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2019: Kinderbefragung</a:t>
            </a:r>
          </a:p>
          <a:p>
            <a:pPr marL="858681" lvl="1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altLang="de-DE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</a:t>
            </a:r>
            <a:r>
              <a:rPr lang="de-DE" sz="2400" dirty="0" smtClean="0"/>
              <a:t>rgebnispräsentation </a:t>
            </a:r>
            <a:r>
              <a:rPr lang="de-DE" sz="2400" dirty="0"/>
              <a:t>im </a:t>
            </a:r>
            <a:r>
              <a:rPr lang="de-DE" sz="2400" dirty="0" smtClean="0"/>
              <a:t>Schulausschuss</a:t>
            </a:r>
          </a:p>
          <a:p>
            <a:pPr marL="858681" lvl="1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de-DE" sz="2400" dirty="0" smtClean="0"/>
              <a:t>Ergebnisse </a:t>
            </a:r>
            <a:r>
              <a:rPr lang="de-DE" sz="2400" dirty="0"/>
              <a:t>als Grundlage zur Weiterarbeit im </a:t>
            </a:r>
          </a:p>
          <a:p>
            <a:pPr marL="515780" lvl="1" indent="0">
              <a:buNone/>
            </a:pPr>
            <a:r>
              <a:rPr lang="de-DE" sz="2400" dirty="0"/>
              <a:t>    </a:t>
            </a:r>
            <a:r>
              <a:rPr lang="de-DE" sz="2400" dirty="0" smtClean="0"/>
              <a:t> QZ </a:t>
            </a:r>
            <a:r>
              <a:rPr lang="de-DE" sz="2400" dirty="0"/>
              <a:t>– aktuell </a:t>
            </a:r>
            <a:r>
              <a:rPr lang="de-DE" sz="2400" dirty="0" smtClean="0"/>
              <a:t>Partizipation</a:t>
            </a:r>
          </a:p>
          <a:p>
            <a:pPr marL="858680" lvl="1" indent="-342900">
              <a:buFont typeface="Wingdings" panose="05000000000000000000" pitchFamily="2" charset="2"/>
              <a:buChar char="§"/>
            </a:pPr>
            <a:r>
              <a:rPr lang="de-DE" sz="2400" dirty="0" smtClean="0"/>
              <a:t>Aussagekräftige </a:t>
            </a:r>
            <a:r>
              <a:rPr lang="de-DE" sz="2400" dirty="0"/>
              <a:t>Grundlage für eine bedarfs- </a:t>
            </a:r>
          </a:p>
          <a:p>
            <a:pPr marL="515780" lvl="1" indent="0">
              <a:buNone/>
            </a:pPr>
            <a:r>
              <a:rPr lang="de-DE" sz="2400" dirty="0"/>
              <a:t>    gerechte Planung- Schwerpunkt: Qualitäts-</a:t>
            </a:r>
          </a:p>
          <a:p>
            <a:pPr marL="515780" lvl="1" indent="0">
              <a:buNone/>
            </a:pPr>
            <a:r>
              <a:rPr lang="de-DE" sz="2400" dirty="0"/>
              <a:t>    </a:t>
            </a:r>
            <a:r>
              <a:rPr lang="de-DE" sz="2400" dirty="0" err="1"/>
              <a:t>entwicklung</a:t>
            </a:r>
            <a:r>
              <a:rPr lang="de-DE" sz="2400" dirty="0"/>
              <a:t> (u.a. </a:t>
            </a:r>
            <a:r>
              <a:rPr lang="de-DE" sz="2400" dirty="0" err="1" smtClean="0"/>
              <a:t>DialOGStandort</a:t>
            </a:r>
            <a:r>
              <a:rPr lang="de-DE" sz="2400" dirty="0" smtClean="0"/>
              <a:t> Gladbeck)</a:t>
            </a:r>
            <a:endParaRPr lang="de-DE" sz="2400" dirty="0"/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de-DE" altLang="de-DE" sz="27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342900" indent="-342900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de-DE" altLang="de-DE" sz="27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96" y="3861048"/>
            <a:ext cx="1656184" cy="20978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384550" y="6356353"/>
            <a:ext cx="3325229" cy="365125"/>
          </a:xfrm>
        </p:spPr>
        <p:txBody>
          <a:bodyPr/>
          <a:lstStyle/>
          <a:p>
            <a:r>
              <a:rPr lang="de-DE" dirty="0" smtClean="0"/>
              <a:t>Fachtag "Update OGS" am 04.12.2019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185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Präsentation_mit_Zusatz_100_Jahre">
  <a:themeElements>
    <a:clrScheme name="Gladbeck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BC72B"/>
      </a:accent1>
      <a:accent2>
        <a:srgbClr val="707070"/>
      </a:accent2>
      <a:accent3>
        <a:srgbClr val="FFA023"/>
      </a:accent3>
      <a:accent4>
        <a:srgbClr val="AA281E"/>
      </a:accent4>
      <a:accent5>
        <a:srgbClr val="B9CD19"/>
      </a:accent5>
      <a:accent6>
        <a:srgbClr val="EB5505"/>
      </a:accent6>
      <a:hlink>
        <a:srgbClr val="5BC72B"/>
      </a:hlink>
      <a:folHlink>
        <a:srgbClr val="70707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5BC72B"/>
        </a:solidFill>
        <a:ln>
          <a:solidFill>
            <a:srgbClr val="707070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 Präsentation_mit_Zusatz_100_Jahre</Template>
  <TotalTime>0</TotalTime>
  <Words>643</Words>
  <Application>Microsoft Office PowerPoint</Application>
  <PresentationFormat>A4-Papier (210x297 mm)</PresentationFormat>
  <Paragraphs>155</Paragraphs>
  <Slides>14</Slides>
  <Notes>13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6" baseType="lpstr">
      <vt:lpstr>Standard Präsentation_mit_Zusatz_100_Jahre</vt:lpstr>
      <vt:lpstr>Acrobat Document</vt:lpstr>
      <vt:lpstr>„Zusammen sind wir stark“  Arbeit im kommunalen Qualitätszirkel der Stadt Gladbeck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SEP</vt:lpstr>
      <vt:lpstr>PowerPoint-Präsentation</vt:lpstr>
    </vt:vector>
  </TitlesOfParts>
  <Company>Stadt Gladbeck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Ermittlung der städtischen Pauschale für die OGS-Träger zur qualitativen</dc:title>
  <dc:creator>Amt40 Praktikant</dc:creator>
  <cp:lastModifiedBy>Winkel, Julia</cp:lastModifiedBy>
  <cp:revision>47</cp:revision>
  <cp:lastPrinted>2019-12-04T10:45:33Z</cp:lastPrinted>
  <dcterms:created xsi:type="dcterms:W3CDTF">2019-03-27T09:11:34Z</dcterms:created>
  <dcterms:modified xsi:type="dcterms:W3CDTF">2019-12-04T10:48:43Z</dcterms:modified>
  <cp:version>1</cp:version>
</cp:coreProperties>
</file>