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66" r:id="rId6"/>
    <p:sldId id="267" r:id="rId7"/>
    <p:sldId id="265"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D64534-F5C0-15F9-2A0B-45114877F11C}" v="627" dt="2021-04-27T09:14:35.627"/>
    <p1510:client id="{5D42F21B-7385-4887-84EF-09F20A541187}" v="155" dt="2021-04-27T07:54:29.433"/>
    <p1510:client id="{81BF5222-7C17-09AB-8592-B825F2F24225}" v="11" vWet="12" dt="2021-04-27T10:14:51.647"/>
    <p1510:client id="{D081E930-7515-F24B-B357-0CE583B12877}" v="786" dt="2021-04-27T10:38:17.62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5" autoAdjust="0"/>
    <p:restoredTop sz="94660"/>
  </p:normalViewPr>
  <p:slideViewPr>
    <p:cSldViewPr snapToGrid="0">
      <p:cViewPr varScale="1">
        <p:scale>
          <a:sx n="106" d="100"/>
          <a:sy n="106" d="100"/>
        </p:scale>
        <p:origin x="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3EB3054-B75A-4BD7-8B3E-8DC0F614FAF3}" type="datetimeFigureOut">
              <a:rPr lang="de-DE" smtClean="0"/>
              <a:t>27.04.21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404316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27.04.21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169920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27.04.21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80995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3EB3054-B75A-4BD7-8B3E-8DC0F614FAF3}" type="datetimeFigureOut">
              <a:rPr lang="de-DE" smtClean="0"/>
              <a:t>27.04.21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43320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3EB3054-B75A-4BD7-8B3E-8DC0F614FAF3}" type="datetimeFigureOut">
              <a:rPr lang="de-DE" smtClean="0"/>
              <a:t>27.04.21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83558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3EB3054-B75A-4BD7-8B3E-8DC0F614FAF3}" type="datetimeFigureOut">
              <a:rPr lang="de-DE" smtClean="0"/>
              <a:t>27.04.21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74290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3EB3054-B75A-4BD7-8B3E-8DC0F614FAF3}" type="datetimeFigureOut">
              <a:rPr lang="de-DE" smtClean="0"/>
              <a:t>27.04.21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02408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3EB3054-B75A-4BD7-8B3E-8DC0F614FAF3}" type="datetimeFigureOut">
              <a:rPr lang="de-DE" smtClean="0"/>
              <a:t>27.04.21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44020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3EB3054-B75A-4BD7-8B3E-8DC0F614FAF3}" type="datetimeFigureOut">
              <a:rPr lang="de-DE" smtClean="0"/>
              <a:t>27.04.21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08769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D3EB3054-B75A-4BD7-8B3E-8DC0F614FAF3}" type="datetimeFigureOut">
              <a:rPr lang="de-DE" smtClean="0"/>
              <a:t>27.04.21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345388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D3EB3054-B75A-4BD7-8B3E-8DC0F614FAF3}" type="datetimeFigureOut">
              <a:rPr lang="de-DE" smtClean="0"/>
              <a:t>27.04.21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02006FE-6571-4354-8775-F8708372C227}" type="slidenum">
              <a:rPr lang="de-DE" smtClean="0"/>
              <a:t>‹Nr.›</a:t>
            </a:fld>
            <a:endParaRPr lang="de-DE"/>
          </a:p>
        </p:txBody>
      </p:sp>
    </p:spTree>
    <p:extLst>
      <p:ext uri="{BB962C8B-B14F-4D97-AF65-F5344CB8AC3E}">
        <p14:creationId xmlns:p14="http://schemas.microsoft.com/office/powerpoint/2010/main" val="250988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B3054-B75A-4BD7-8B3E-8DC0F614FAF3}" type="datetimeFigureOut">
              <a:rPr lang="de-DE" smtClean="0"/>
              <a:t>27.04.21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006FE-6571-4354-8775-F8708372C227}" type="slidenum">
              <a:rPr lang="de-DE" smtClean="0"/>
              <a:t>‹Nr.›</a:t>
            </a:fld>
            <a:endParaRPr lang="de-DE"/>
          </a:p>
        </p:txBody>
      </p:sp>
    </p:spTree>
    <p:extLst>
      <p:ext uri="{BB962C8B-B14F-4D97-AF65-F5344CB8AC3E}">
        <p14:creationId xmlns:p14="http://schemas.microsoft.com/office/powerpoint/2010/main" val="59472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Lutz.Breuer@isa-muenster.d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Melanie.Ahrens@isa-muenster.de"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hyperlink" Target="https://www.schulministerium.nrw/themen/schulpolitik/schulversuch-talentschulen"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hyperlink" Target="https://www.schulministerium.nrw/themen/schulpolitik/schulversuch-talentschulen"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hyperlink" Target="https://www.schulministerium.nrw/themen/schulpolitik/schulversuch-talentschulen"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hyperlink" Target="https://www.schulministerium.nrw/system/files/media/document/file/Faktenblatt-Talentschulen.pdf"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s://www.uni-due.de/bifo/team_rutter.php" TargetMode="Externa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hyperlink" Target="https://www.uni-due.de/bifo/vanackeren.php" TargetMode="External"/><Relationship Id="rId5" Type="http://schemas.openxmlformats.org/officeDocument/2006/relationships/hyperlink" Target="https://www.uni-due.de/bifo/projekte_schulentwicklung.php#talentschule"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schulministerium.nrw.de/docs/Schulentwicklung/Talentschulen/index.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chulministerium.nrw/themen/schulentwicklung/talentschulen"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9B789048-32EE-491B-8CBF-558344FDB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1B6DA64E-EB13-4B6B-B5C7-EDB6E8B29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el 1">
            <a:extLst>
              <a:ext uri="{FF2B5EF4-FFF2-40B4-BE49-F238E27FC236}">
                <a16:creationId xmlns:a16="http://schemas.microsoft.com/office/drawing/2014/main" id="{F0BE2005-3E16-4874-8170-1EF83FAE104E}"/>
              </a:ext>
            </a:extLst>
          </p:cNvPr>
          <p:cNvSpPr>
            <a:spLocks noGrp="1"/>
          </p:cNvSpPr>
          <p:nvPr>
            <p:ph type="ctrTitle"/>
          </p:nvPr>
        </p:nvSpPr>
        <p:spPr>
          <a:xfrm>
            <a:off x="6282172" y="958200"/>
            <a:ext cx="5671647" cy="1793564"/>
          </a:xfrm>
        </p:spPr>
        <p:txBody>
          <a:bodyPr anchor="t">
            <a:noAutofit/>
          </a:bodyPr>
          <a:lstStyle/>
          <a:p>
            <a:pPr algn="l"/>
            <a:r>
              <a:rPr lang="de-DE" b="1" u="sng">
                <a:solidFill>
                  <a:schemeClr val="accent5">
                    <a:lumMod val="75000"/>
                  </a:schemeClr>
                </a:solidFill>
                <a:latin typeface="Arial"/>
                <a:cs typeface="Calibri Light"/>
              </a:rPr>
              <a:t>Schulversuch Talentschulen</a:t>
            </a:r>
          </a:p>
        </p:txBody>
      </p:sp>
      <p:sp>
        <p:nvSpPr>
          <p:cNvPr id="58" name="Freeform 67">
            <a:extLst>
              <a:ext uri="{FF2B5EF4-FFF2-40B4-BE49-F238E27FC236}">
                <a16:creationId xmlns:a16="http://schemas.microsoft.com/office/drawing/2014/main" id="{07500BEA-8A07-45E9-9219-40FBEECD55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80086"/>
            <a:ext cx="3209709" cy="267791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Oval 59">
            <a:extLst>
              <a:ext uri="{FF2B5EF4-FFF2-40B4-BE49-F238E27FC236}">
                <a16:creationId xmlns:a16="http://schemas.microsoft.com/office/drawing/2014/main" id="{F006ACBB-A8A7-4C1B-9832-A4BFEDD2E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4527" y="2905885"/>
            <a:ext cx="2765788" cy="2731720"/>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5">
            <a:extLst>
              <a:ext uri="{FF2B5EF4-FFF2-40B4-BE49-F238E27FC236}">
                <a16:creationId xmlns:a16="http://schemas.microsoft.com/office/drawing/2014/main" id="{46664683-CA82-4BDA-BCF2-581458074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fik 4" descr="Ein Bild, das Text enthält.&#10;&#10;Beschreibung automatisch generiert.">
            <a:extLst>
              <a:ext uri="{FF2B5EF4-FFF2-40B4-BE49-F238E27FC236}">
                <a16:creationId xmlns:a16="http://schemas.microsoft.com/office/drawing/2014/main" id="{07DD381A-8D05-407D-8192-791CDC59A80B}"/>
              </a:ext>
            </a:extLst>
          </p:cNvPr>
          <p:cNvPicPr>
            <a:picLocks noChangeAspect="1"/>
          </p:cNvPicPr>
          <p:nvPr/>
        </p:nvPicPr>
        <p:blipFill>
          <a:blip r:embed="rId3"/>
          <a:stretch>
            <a:fillRect/>
          </a:stretch>
        </p:blipFill>
        <p:spPr>
          <a:xfrm>
            <a:off x="239972" y="1028453"/>
            <a:ext cx="3239077" cy="777378"/>
          </a:xfrm>
          <a:prstGeom prst="rect">
            <a:avLst/>
          </a:prstGeom>
        </p:spPr>
      </p:pic>
      <p:pic>
        <p:nvPicPr>
          <p:cNvPr id="5" name="Grafik 5" descr="Ein Bild, das Text enthält.&#10;&#10;Beschreibung automatisch generiert.">
            <a:extLst>
              <a:ext uri="{FF2B5EF4-FFF2-40B4-BE49-F238E27FC236}">
                <a16:creationId xmlns:a16="http://schemas.microsoft.com/office/drawing/2014/main" id="{3E8B17D4-8224-474C-9E5C-54D35EDAD1FD}"/>
              </a:ext>
            </a:extLst>
          </p:cNvPr>
          <p:cNvPicPr>
            <a:picLocks noChangeAspect="1"/>
          </p:cNvPicPr>
          <p:nvPr/>
        </p:nvPicPr>
        <p:blipFill>
          <a:blip r:embed="rId4"/>
          <a:stretch>
            <a:fillRect/>
          </a:stretch>
        </p:blipFill>
        <p:spPr>
          <a:xfrm>
            <a:off x="239971" y="5360942"/>
            <a:ext cx="2465353" cy="754108"/>
          </a:xfrm>
          <a:prstGeom prst="rect">
            <a:avLst/>
          </a:prstGeom>
        </p:spPr>
      </p:pic>
      <p:pic>
        <p:nvPicPr>
          <p:cNvPr id="8" name="Grafik 8">
            <a:extLst>
              <a:ext uri="{FF2B5EF4-FFF2-40B4-BE49-F238E27FC236}">
                <a16:creationId xmlns:a16="http://schemas.microsoft.com/office/drawing/2014/main" id="{9271E924-0CA6-42AA-A235-C13D033F5E10}"/>
              </a:ext>
            </a:extLst>
          </p:cNvPr>
          <p:cNvPicPr>
            <a:picLocks noChangeAspect="1"/>
          </p:cNvPicPr>
          <p:nvPr/>
        </p:nvPicPr>
        <p:blipFill>
          <a:blip r:embed="rId5"/>
          <a:stretch>
            <a:fillRect/>
          </a:stretch>
        </p:blipFill>
        <p:spPr>
          <a:xfrm>
            <a:off x="3830505" y="3922170"/>
            <a:ext cx="1933831" cy="727459"/>
          </a:xfrm>
          <a:prstGeom prst="rect">
            <a:avLst/>
          </a:prstGeom>
        </p:spPr>
      </p:pic>
      <p:sp>
        <p:nvSpPr>
          <p:cNvPr id="7" name="Untertitel 6">
            <a:extLst>
              <a:ext uri="{FF2B5EF4-FFF2-40B4-BE49-F238E27FC236}">
                <a16:creationId xmlns:a16="http://schemas.microsoft.com/office/drawing/2014/main" id="{EC3FCC8D-66F2-4CCC-BCDA-8D7D44A7F96A}"/>
              </a:ext>
            </a:extLst>
          </p:cNvPr>
          <p:cNvSpPr>
            <a:spLocks noGrp="1"/>
          </p:cNvSpPr>
          <p:nvPr>
            <p:ph type="subTitle" idx="1"/>
          </p:nvPr>
        </p:nvSpPr>
        <p:spPr>
          <a:xfrm>
            <a:off x="6937828" y="3921352"/>
            <a:ext cx="5254171" cy="2519362"/>
          </a:xfrm>
        </p:spPr>
        <p:txBody>
          <a:bodyPr vert="horz" lIns="91440" tIns="45720" rIns="91440" bIns="45720" rtlCol="0" anchor="t">
            <a:normAutofit fontScale="85000" lnSpcReduction="20000"/>
          </a:bodyPr>
          <a:lstStyle/>
          <a:p>
            <a:pPr algn="l"/>
            <a:r>
              <a:rPr lang="de-DE" b="1" dirty="0">
                <a:latin typeface="Arial"/>
                <a:cs typeface="Arial"/>
              </a:rPr>
              <a:t>Ansprechpersonen im ISA:</a:t>
            </a:r>
            <a:r>
              <a:rPr lang="de-DE" dirty="0">
                <a:latin typeface="Arial"/>
                <a:cs typeface="Arial"/>
              </a:rPr>
              <a:t> </a:t>
            </a:r>
            <a:endParaRPr lang="en-US" dirty="0">
              <a:ea typeface="+mn-lt"/>
              <a:cs typeface="+mn-lt"/>
            </a:endParaRPr>
          </a:p>
          <a:p>
            <a:pPr algn="l"/>
            <a:r>
              <a:rPr lang="de-DE" dirty="0">
                <a:latin typeface="Arial"/>
                <a:cs typeface="Arial"/>
              </a:rPr>
              <a:t>Melanie Ahrens, M.A.</a:t>
            </a:r>
            <a:endParaRPr lang="en-US" dirty="0">
              <a:ea typeface="+mn-lt"/>
              <a:cs typeface="+mn-lt"/>
            </a:endParaRPr>
          </a:p>
          <a:p>
            <a:pPr algn="l"/>
            <a:r>
              <a:rPr lang="de-DE" dirty="0">
                <a:latin typeface="Arial"/>
                <a:cs typeface="Arial"/>
              </a:rPr>
              <a:t>Lutz Breuer</a:t>
            </a:r>
            <a:endParaRPr lang="en-US" dirty="0">
              <a:ea typeface="+mn-lt"/>
              <a:cs typeface="+mn-lt"/>
            </a:endParaRPr>
          </a:p>
          <a:p>
            <a:pPr algn="l"/>
            <a:endParaRPr lang="de-DE" dirty="0">
              <a:ea typeface="+mn-lt"/>
              <a:cs typeface="+mn-lt"/>
            </a:endParaRPr>
          </a:p>
          <a:p>
            <a:pPr algn="l"/>
            <a:r>
              <a:rPr lang="de-DE" dirty="0">
                <a:latin typeface="Arial"/>
                <a:cs typeface="Arial"/>
              </a:rPr>
              <a:t>Kontakt via E-Mail:</a:t>
            </a:r>
            <a:endParaRPr lang="en-US" dirty="0">
              <a:ea typeface="+mn-lt"/>
              <a:cs typeface="+mn-lt"/>
            </a:endParaRPr>
          </a:p>
          <a:p>
            <a:pPr algn="l"/>
            <a:r>
              <a:rPr lang="de-DE" dirty="0">
                <a:latin typeface="Arial"/>
                <a:cs typeface="Arial"/>
                <a:hlinkClick r:id="rId6"/>
              </a:rPr>
              <a:t>Melanie.Ahrens@isa-muenster.de</a:t>
            </a:r>
            <a:r>
              <a:rPr lang="de-DE" dirty="0">
                <a:latin typeface="Arial"/>
                <a:cs typeface="Arial"/>
              </a:rPr>
              <a:t> </a:t>
            </a:r>
            <a:endParaRPr lang="en-US" dirty="0">
              <a:ea typeface="+mn-lt"/>
              <a:cs typeface="+mn-lt"/>
            </a:endParaRPr>
          </a:p>
          <a:p>
            <a:pPr algn="l"/>
            <a:r>
              <a:rPr lang="de-DE" dirty="0">
                <a:latin typeface="Arial"/>
                <a:cs typeface="Arial"/>
                <a:hlinkClick r:id="rId7"/>
              </a:rPr>
              <a:t>Lutz.Breuer@isa-muenster.de</a:t>
            </a:r>
            <a:endParaRPr lang="de-DE"/>
          </a:p>
        </p:txBody>
      </p:sp>
    </p:spTree>
    <p:extLst>
      <p:ext uri="{BB962C8B-B14F-4D97-AF65-F5344CB8AC3E}">
        <p14:creationId xmlns:p14="http://schemas.microsoft.com/office/powerpoint/2010/main" val="5190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3">
            <a:extLst>
              <a:ext uri="{FF2B5EF4-FFF2-40B4-BE49-F238E27FC236}">
                <a16:creationId xmlns:a16="http://schemas.microsoft.com/office/drawing/2014/main" id="{F631FEE6-F940-4725-B6F6-79708B9A452E}"/>
              </a:ext>
            </a:extLst>
          </p:cNvPr>
          <p:cNvPicPr>
            <a:picLocks noChangeAspect="1"/>
          </p:cNvPicPr>
          <p:nvPr/>
        </p:nvPicPr>
        <p:blipFill>
          <a:blip r:embed="rId2"/>
          <a:stretch>
            <a:fillRect/>
          </a:stretch>
        </p:blipFill>
        <p:spPr>
          <a:xfrm>
            <a:off x="0" y="-69647"/>
            <a:ext cx="2743200" cy="1031925"/>
          </a:xfrm>
          <a:prstGeom prst="rect">
            <a:avLst/>
          </a:prstGeom>
        </p:spPr>
      </p:pic>
      <p:pic>
        <p:nvPicPr>
          <p:cNvPr id="7" name="Grafik 7" descr="Ein Bild, das Text enthält.&#10;&#10;Beschreibung automatisch generiert.">
            <a:extLst>
              <a:ext uri="{FF2B5EF4-FFF2-40B4-BE49-F238E27FC236}">
                <a16:creationId xmlns:a16="http://schemas.microsoft.com/office/drawing/2014/main" id="{001174C3-DC9C-43A1-A606-B98312A8A63C}"/>
              </a:ext>
            </a:extLst>
          </p:cNvPr>
          <p:cNvPicPr>
            <a:picLocks noChangeAspect="1"/>
          </p:cNvPicPr>
          <p:nvPr/>
        </p:nvPicPr>
        <p:blipFill>
          <a:blip r:embed="rId3"/>
          <a:stretch>
            <a:fillRect/>
          </a:stretch>
        </p:blipFill>
        <p:spPr>
          <a:xfrm>
            <a:off x="8972364" y="210076"/>
            <a:ext cx="3048000" cy="759967"/>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029F68BF-0EA4-46BB-A75C-0E2584B6F3F8}"/>
              </a:ext>
            </a:extLst>
          </p:cNvPr>
          <p:cNvPicPr>
            <a:picLocks noChangeAspect="1"/>
          </p:cNvPicPr>
          <p:nvPr/>
        </p:nvPicPr>
        <p:blipFill>
          <a:blip r:embed="rId4"/>
          <a:stretch>
            <a:fillRect/>
          </a:stretch>
        </p:blipFill>
        <p:spPr>
          <a:xfrm>
            <a:off x="5882046" y="126968"/>
            <a:ext cx="2743200" cy="839096"/>
          </a:xfrm>
          <a:prstGeom prst="rect">
            <a:avLst/>
          </a:prstGeom>
        </p:spPr>
      </p:pic>
      <p:sp>
        <p:nvSpPr>
          <p:cNvPr id="9" name="Textfeld 8">
            <a:extLst>
              <a:ext uri="{FF2B5EF4-FFF2-40B4-BE49-F238E27FC236}">
                <a16:creationId xmlns:a16="http://schemas.microsoft.com/office/drawing/2014/main" id="{672F8667-7421-45A6-968A-DC63B3A68084}"/>
              </a:ext>
            </a:extLst>
          </p:cNvPr>
          <p:cNvSpPr txBox="1"/>
          <p:nvPr/>
        </p:nvSpPr>
        <p:spPr>
          <a:xfrm>
            <a:off x="139062" y="1813074"/>
            <a:ext cx="11760198" cy="44781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000" b="1" u="sng" dirty="0">
                <a:solidFill>
                  <a:srgbClr val="0070C0"/>
                </a:solidFill>
                <a:latin typeface="Arial"/>
                <a:cs typeface="Arial"/>
              </a:rPr>
              <a:t>Anzahl der Talentschulen:</a:t>
            </a:r>
          </a:p>
          <a:p>
            <a:r>
              <a:rPr lang="de-DE" sz="900" b="1" u="sng" dirty="0">
                <a:solidFill>
                  <a:srgbClr val="0070C0"/>
                </a:solidFill>
                <a:latin typeface="Arial"/>
                <a:cs typeface="Arial"/>
              </a:rPr>
              <a:t> </a:t>
            </a:r>
          </a:p>
          <a:p>
            <a:pPr marL="285750" indent="-285750">
              <a:buFont typeface="Arial" panose="020B0604020202020204" pitchFamily="34" charset="0"/>
              <a:buChar char="•"/>
            </a:pPr>
            <a:r>
              <a:rPr lang="de-DE" b="1" dirty="0">
                <a:solidFill>
                  <a:srgbClr val="00B0F0"/>
                </a:solidFill>
                <a:latin typeface="Arial"/>
                <a:cs typeface="Arial"/>
              </a:rPr>
              <a:t>Insgesamt</a:t>
            </a:r>
            <a:r>
              <a:rPr lang="de-DE" dirty="0">
                <a:latin typeface="Arial"/>
                <a:cs typeface="Arial"/>
              </a:rPr>
              <a:t> </a:t>
            </a:r>
            <a:r>
              <a:rPr lang="de-DE" b="1" dirty="0">
                <a:solidFill>
                  <a:srgbClr val="00B0F0"/>
                </a:solidFill>
                <a:latin typeface="Arial"/>
                <a:cs typeface="Arial"/>
              </a:rPr>
              <a:t>60</a:t>
            </a:r>
            <a:r>
              <a:rPr lang="de-DE" dirty="0">
                <a:latin typeface="Arial"/>
                <a:cs typeface="Arial"/>
              </a:rPr>
              <a:t> (davon: 45 SEK I-Schulen und 15 Berufskollegs aus Nordrhein-Westfalen)</a:t>
            </a:r>
          </a:p>
          <a:p>
            <a:pPr marL="285750" indent="-285750">
              <a:buFont typeface="Arial" panose="020B0604020202020204" pitchFamily="34" charset="0"/>
              <a:buChar char="•"/>
            </a:pPr>
            <a:r>
              <a:rPr lang="de-DE" dirty="0">
                <a:latin typeface="Arial"/>
                <a:cs typeface="Arial"/>
              </a:rPr>
              <a:t>Anzahl der </a:t>
            </a:r>
            <a:r>
              <a:rPr lang="de-DE" b="1" dirty="0">
                <a:solidFill>
                  <a:srgbClr val="00B0F0"/>
                </a:solidFill>
                <a:latin typeface="Arial"/>
                <a:cs typeface="Arial"/>
              </a:rPr>
              <a:t>Gesamtbewerbungen: 178 </a:t>
            </a:r>
            <a:r>
              <a:rPr lang="de-DE" dirty="0">
                <a:latin typeface="Arial"/>
                <a:cs typeface="Arial"/>
              </a:rPr>
              <a:t>Schulen (davon: 145 SEK I-Schulen und 33 Berufskollegs)</a:t>
            </a:r>
          </a:p>
          <a:p>
            <a:pPr marL="285750" indent="-285750">
              <a:buFont typeface="Arial" panose="020B0604020202020204" pitchFamily="34" charset="0"/>
              <a:buChar char="•"/>
            </a:pPr>
            <a:endParaRPr lang="de-DE" dirty="0">
              <a:latin typeface="Arial"/>
            </a:endParaRPr>
          </a:p>
          <a:p>
            <a:endParaRPr lang="de-DE" sz="800" b="1" u="sng" dirty="0">
              <a:solidFill>
                <a:srgbClr val="0070C0"/>
              </a:solidFill>
              <a:latin typeface="Arial"/>
              <a:cs typeface="Arial"/>
            </a:endParaRPr>
          </a:p>
          <a:p>
            <a:endParaRPr lang="de-DE" sz="800" b="1" u="sng" dirty="0">
              <a:solidFill>
                <a:srgbClr val="0070C0"/>
              </a:solidFill>
              <a:latin typeface="Arial"/>
              <a:cs typeface="Arial"/>
            </a:endParaRPr>
          </a:p>
          <a:p>
            <a:r>
              <a:rPr lang="de-DE" sz="2000" b="1" u="sng" dirty="0">
                <a:solidFill>
                  <a:srgbClr val="0070C0"/>
                </a:solidFill>
                <a:latin typeface="Arial"/>
                <a:cs typeface="Arial"/>
              </a:rPr>
              <a:t>Ziele</a:t>
            </a:r>
            <a:endParaRPr lang="de-DE" sz="2000" u="sng" dirty="0">
              <a:solidFill>
                <a:srgbClr val="0070C0"/>
              </a:solidFill>
              <a:latin typeface="Arial"/>
              <a:cs typeface="Arial"/>
            </a:endParaRPr>
          </a:p>
          <a:p>
            <a:endParaRPr lang="de-DE" sz="1000" b="1" u="sng" dirty="0">
              <a:solidFill>
                <a:srgbClr val="0070C0"/>
              </a:solidFill>
              <a:latin typeface="Arial"/>
              <a:ea typeface="+mn-lt"/>
              <a:cs typeface="Arial"/>
            </a:endParaRPr>
          </a:p>
          <a:p>
            <a:pPr marL="285750" indent="-285750">
              <a:buFont typeface="Arial"/>
              <a:buChar char="•"/>
            </a:pPr>
            <a:r>
              <a:rPr lang="de-DE" dirty="0">
                <a:latin typeface="Arial"/>
                <a:ea typeface="+mn-lt"/>
                <a:cs typeface="+mn-lt"/>
              </a:rPr>
              <a:t>Überwindung sozialer Nachteile im Bildungsbereich</a:t>
            </a:r>
            <a:endParaRPr lang="de-DE" dirty="0">
              <a:latin typeface="Arial"/>
              <a:cs typeface="Arial"/>
            </a:endParaRPr>
          </a:p>
          <a:p>
            <a:endParaRPr lang="de-DE" sz="1000" dirty="0">
              <a:latin typeface="Arial"/>
              <a:ea typeface="+mn-lt"/>
              <a:cs typeface="+mn-lt"/>
            </a:endParaRPr>
          </a:p>
          <a:p>
            <a:pPr marL="285750" indent="-285750">
              <a:buFont typeface="Arial"/>
              <a:buChar char="•"/>
            </a:pPr>
            <a:r>
              <a:rPr lang="de-DE" dirty="0">
                <a:latin typeface="Arial"/>
                <a:ea typeface="+mn-lt"/>
                <a:cs typeface="+mn-lt"/>
              </a:rPr>
              <a:t>Ermöglichung von Aufstiegschancen für </a:t>
            </a:r>
            <a:r>
              <a:rPr lang="de-DE" b="1" dirty="0">
                <a:latin typeface="Arial"/>
                <a:ea typeface="+mn-lt"/>
                <a:cs typeface="+mn-lt"/>
              </a:rPr>
              <a:t>alle </a:t>
            </a:r>
            <a:r>
              <a:rPr lang="de-DE" dirty="0">
                <a:latin typeface="Arial"/>
                <a:ea typeface="+mn-lt"/>
                <a:cs typeface="+mn-lt"/>
              </a:rPr>
              <a:t>Kinder und Jugendliche</a:t>
            </a:r>
            <a:endParaRPr lang="de-DE" dirty="0">
              <a:latin typeface="Arial"/>
              <a:cs typeface="Arial"/>
            </a:endParaRPr>
          </a:p>
          <a:p>
            <a:endParaRPr lang="de-DE" sz="1000" dirty="0">
              <a:latin typeface="Arial"/>
              <a:ea typeface="+mn-lt"/>
              <a:cs typeface="+mn-lt"/>
            </a:endParaRPr>
          </a:p>
          <a:p>
            <a:pPr marL="285750" indent="-285750">
              <a:buFont typeface="Arial"/>
              <a:buChar char="•"/>
            </a:pPr>
            <a:r>
              <a:rPr lang="de-DE" dirty="0">
                <a:latin typeface="Arial"/>
                <a:ea typeface="+mn-lt"/>
                <a:cs typeface="+mn-lt"/>
              </a:rPr>
              <a:t>Der Schulversuch soll zeigen, ob die Leistungen und Erfolge von Schüler*Innen </a:t>
            </a:r>
            <a:r>
              <a:rPr lang="de-DE" b="1" dirty="0">
                <a:latin typeface="Arial"/>
                <a:ea typeface="+mn-lt"/>
                <a:cs typeface="+mn-lt"/>
              </a:rPr>
              <a:t>an Schulen in Stadtteilen mit großen sozialen Herausforderungen</a:t>
            </a:r>
            <a:r>
              <a:rPr lang="de-DE" dirty="0">
                <a:latin typeface="Arial"/>
                <a:ea typeface="+mn-lt"/>
                <a:cs typeface="+mn-lt"/>
              </a:rPr>
              <a:t> durch besondere unterrichtliche Konzepte, zusätzliche Ressourcen und Unterstützung bei der Schulentwicklung gesteigert werden können</a:t>
            </a:r>
            <a:endParaRPr lang="de-DE" dirty="0">
              <a:latin typeface="Arial"/>
              <a:cs typeface="Arial"/>
            </a:endParaRPr>
          </a:p>
          <a:p>
            <a:endParaRPr lang="de-DE" sz="1000" dirty="0">
              <a:latin typeface="Arial"/>
              <a:ea typeface="+mn-lt"/>
              <a:cs typeface="+mn-lt"/>
            </a:endParaRPr>
          </a:p>
          <a:p>
            <a:pPr marL="285750" indent="-285750">
              <a:buFont typeface="Arial"/>
              <a:buChar char="•"/>
            </a:pPr>
            <a:r>
              <a:rPr lang="de-DE" dirty="0">
                <a:latin typeface="Arial"/>
                <a:ea typeface="+mn-lt"/>
                <a:cs typeface="+mn-lt"/>
              </a:rPr>
              <a:t>Im Zusammenspiel mit allen Beteiligten sollen die Talentschulen einen Beitrag zur Quartiersentwicklung leisten</a:t>
            </a:r>
          </a:p>
          <a:p>
            <a:endParaRPr lang="de-DE" dirty="0">
              <a:latin typeface="Arial"/>
              <a:ea typeface="+mn-lt"/>
              <a:cs typeface="+mn-lt"/>
            </a:endParaRPr>
          </a:p>
        </p:txBody>
      </p:sp>
      <p:sp>
        <p:nvSpPr>
          <p:cNvPr id="2" name="Textfeld 1">
            <a:extLst>
              <a:ext uri="{FF2B5EF4-FFF2-40B4-BE49-F238E27FC236}">
                <a16:creationId xmlns:a16="http://schemas.microsoft.com/office/drawing/2014/main" id="{3757DA78-54C6-4364-9BDA-3BB5EFF87427}"/>
              </a:ext>
            </a:extLst>
          </p:cNvPr>
          <p:cNvSpPr txBox="1"/>
          <p:nvPr/>
        </p:nvSpPr>
        <p:spPr>
          <a:xfrm>
            <a:off x="-1058" y="1126066"/>
            <a:ext cx="12199407" cy="523220"/>
          </a:xfrm>
          <a:prstGeom prst="rect">
            <a:avLst/>
          </a:prstGeom>
          <a:solidFill>
            <a:srgbClr val="0070C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800" b="1">
                <a:solidFill>
                  <a:schemeClr val="bg1"/>
                </a:solidFill>
                <a:latin typeface="Arial"/>
                <a:cs typeface="Arial"/>
              </a:rPr>
              <a:t>Schulversuch Talentschulen</a:t>
            </a:r>
          </a:p>
        </p:txBody>
      </p:sp>
      <p:sp>
        <p:nvSpPr>
          <p:cNvPr id="4" name="Textfeld 3">
            <a:extLst>
              <a:ext uri="{FF2B5EF4-FFF2-40B4-BE49-F238E27FC236}">
                <a16:creationId xmlns:a16="http://schemas.microsoft.com/office/drawing/2014/main" id="{4FEE457A-5304-4B8B-8D42-9155FE391A8F}"/>
              </a:ext>
            </a:extLst>
          </p:cNvPr>
          <p:cNvSpPr txBox="1"/>
          <p:nvPr/>
        </p:nvSpPr>
        <p:spPr>
          <a:xfrm>
            <a:off x="139062" y="6370895"/>
            <a:ext cx="919186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400">
                <a:latin typeface="Arial"/>
                <a:ea typeface="+mn-lt"/>
                <a:cs typeface="Arial"/>
              </a:rPr>
              <a:t>Quelle: </a:t>
            </a:r>
            <a:r>
              <a:rPr lang="de-DE" sz="1400" dirty="0">
                <a:latin typeface="Arial"/>
                <a:ea typeface="+mn-lt"/>
                <a:cs typeface="Arial"/>
                <a:hlinkClick r:id="rId5"/>
              </a:rPr>
              <a:t>https://www.schulministerium.nrw/themen/schulpolitik/schulversuch-talentschulen</a:t>
            </a:r>
            <a:r>
              <a:rPr lang="de-DE" sz="1400" dirty="0">
                <a:latin typeface="Arial"/>
                <a:ea typeface="+mn-lt"/>
                <a:cs typeface="Arial"/>
              </a:rPr>
              <a:t> </a:t>
            </a:r>
            <a:endParaRPr lang="de-DE" sz="1400" dirty="0">
              <a:latin typeface="Arial"/>
              <a:cs typeface="Arial"/>
            </a:endParaRPr>
          </a:p>
        </p:txBody>
      </p:sp>
    </p:spTree>
    <p:extLst>
      <p:ext uri="{BB962C8B-B14F-4D97-AF65-F5344CB8AC3E}">
        <p14:creationId xmlns:p14="http://schemas.microsoft.com/office/powerpoint/2010/main" val="260547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3">
            <a:extLst>
              <a:ext uri="{FF2B5EF4-FFF2-40B4-BE49-F238E27FC236}">
                <a16:creationId xmlns:a16="http://schemas.microsoft.com/office/drawing/2014/main" id="{F631FEE6-F940-4725-B6F6-79708B9A452E}"/>
              </a:ext>
            </a:extLst>
          </p:cNvPr>
          <p:cNvPicPr>
            <a:picLocks noChangeAspect="1"/>
          </p:cNvPicPr>
          <p:nvPr/>
        </p:nvPicPr>
        <p:blipFill>
          <a:blip r:embed="rId2"/>
          <a:stretch>
            <a:fillRect/>
          </a:stretch>
        </p:blipFill>
        <p:spPr>
          <a:xfrm>
            <a:off x="0" y="-69647"/>
            <a:ext cx="2743200" cy="1031925"/>
          </a:xfrm>
          <a:prstGeom prst="rect">
            <a:avLst/>
          </a:prstGeom>
        </p:spPr>
      </p:pic>
      <p:pic>
        <p:nvPicPr>
          <p:cNvPr id="7" name="Grafik 7" descr="Ein Bild, das Text enthält.&#10;&#10;Beschreibung automatisch generiert.">
            <a:extLst>
              <a:ext uri="{FF2B5EF4-FFF2-40B4-BE49-F238E27FC236}">
                <a16:creationId xmlns:a16="http://schemas.microsoft.com/office/drawing/2014/main" id="{001174C3-DC9C-43A1-A606-B98312A8A63C}"/>
              </a:ext>
            </a:extLst>
          </p:cNvPr>
          <p:cNvPicPr>
            <a:picLocks noChangeAspect="1"/>
          </p:cNvPicPr>
          <p:nvPr/>
        </p:nvPicPr>
        <p:blipFill>
          <a:blip r:embed="rId3"/>
          <a:stretch>
            <a:fillRect/>
          </a:stretch>
        </p:blipFill>
        <p:spPr>
          <a:xfrm>
            <a:off x="8972364" y="210076"/>
            <a:ext cx="3048000" cy="759967"/>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029F68BF-0EA4-46BB-A75C-0E2584B6F3F8}"/>
              </a:ext>
            </a:extLst>
          </p:cNvPr>
          <p:cNvPicPr>
            <a:picLocks noChangeAspect="1"/>
          </p:cNvPicPr>
          <p:nvPr/>
        </p:nvPicPr>
        <p:blipFill>
          <a:blip r:embed="rId4"/>
          <a:stretch>
            <a:fillRect/>
          </a:stretch>
        </p:blipFill>
        <p:spPr>
          <a:xfrm>
            <a:off x="5882046" y="126968"/>
            <a:ext cx="2743200" cy="839096"/>
          </a:xfrm>
          <a:prstGeom prst="rect">
            <a:avLst/>
          </a:prstGeom>
        </p:spPr>
      </p:pic>
      <p:sp>
        <p:nvSpPr>
          <p:cNvPr id="9" name="Textfeld 8">
            <a:extLst>
              <a:ext uri="{FF2B5EF4-FFF2-40B4-BE49-F238E27FC236}">
                <a16:creationId xmlns:a16="http://schemas.microsoft.com/office/drawing/2014/main" id="{672F8667-7421-45A6-968A-DC63B3A68084}"/>
              </a:ext>
            </a:extLst>
          </p:cNvPr>
          <p:cNvSpPr txBox="1"/>
          <p:nvPr/>
        </p:nvSpPr>
        <p:spPr>
          <a:xfrm>
            <a:off x="1946" y="1805309"/>
            <a:ext cx="12018417" cy="57092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000" b="1" u="sng" dirty="0">
                <a:solidFill>
                  <a:srgbClr val="0070C0"/>
                </a:solidFill>
                <a:latin typeface="Arial" panose="020B0604020202020204" pitchFamily="34" charset="0"/>
                <a:ea typeface="+mn-lt"/>
                <a:cs typeface="Arial" panose="020B0604020202020204" pitchFamily="34" charset="0"/>
              </a:rPr>
              <a:t>Schulkonzept Die Talentschulen sollen…</a:t>
            </a:r>
          </a:p>
          <a:p>
            <a:endParaRPr lang="de-DE" sz="500" u="sng" dirty="0">
              <a:solidFill>
                <a:srgbClr val="0070C0"/>
              </a:solidFill>
              <a:latin typeface="Arial" panose="020B0604020202020204" pitchFamily="34" charset="0"/>
              <a:ea typeface="+mn-lt"/>
              <a:cs typeface="Arial" panose="020B0604020202020204" pitchFamily="34" charset="0"/>
            </a:endParaRPr>
          </a:p>
          <a:p>
            <a:pPr marL="285750" indent="-285750">
              <a:buFont typeface="Arial,Sans-Serif"/>
              <a:buChar char="•"/>
            </a:pPr>
            <a:r>
              <a:rPr lang="de-DE" dirty="0">
                <a:latin typeface="Arial" panose="020B0604020202020204" pitchFamily="34" charset="0"/>
                <a:ea typeface="+mn-lt"/>
                <a:cs typeface="Arial" panose="020B0604020202020204" pitchFamily="34" charset="0"/>
              </a:rPr>
              <a:t>zur besseren Förderung ihrer Schüler*Innen besondere pädagogische Konzepte umsetzen</a:t>
            </a:r>
            <a:r>
              <a:rPr lang="en-US" dirty="0">
                <a:latin typeface="Arial" panose="020B0604020202020204" pitchFamily="34" charset="0"/>
                <a:ea typeface="+mn-lt"/>
                <a:cs typeface="Arial" panose="020B0604020202020204" pitchFamily="34" charset="0"/>
              </a:rPr>
              <a:t>. </a:t>
            </a:r>
            <a:r>
              <a:rPr lang="de-DE" dirty="0">
                <a:latin typeface="Arial" panose="020B0604020202020204" pitchFamily="34" charset="0"/>
                <a:ea typeface="+mn-lt"/>
                <a:cs typeface="Arial" panose="020B0604020202020204" pitchFamily="34" charset="0"/>
              </a:rPr>
              <a:t>Sie bauen u. a. eine </a:t>
            </a:r>
            <a:r>
              <a:rPr lang="de-DE" b="1" dirty="0">
                <a:latin typeface="Arial" panose="020B0604020202020204" pitchFamily="34" charset="0"/>
                <a:ea typeface="+mn-lt"/>
                <a:cs typeface="Arial" panose="020B0604020202020204" pitchFamily="34" charset="0"/>
              </a:rPr>
              <a:t>zusätzliche „Fördersäule“ </a:t>
            </a:r>
            <a:r>
              <a:rPr lang="de-DE" dirty="0">
                <a:latin typeface="Arial" panose="020B0604020202020204" pitchFamily="34" charset="0"/>
                <a:ea typeface="+mn-lt"/>
                <a:cs typeface="Arial" panose="020B0604020202020204" pitchFamily="34" charset="0"/>
              </a:rPr>
              <a:t>auf. Diese beinhaltet mehr: </a:t>
            </a:r>
          </a:p>
          <a:p>
            <a:pPr marL="314325">
              <a:buFont typeface="Symbol" pitchFamily="2" charset="2"/>
              <a:buChar char="-"/>
            </a:pPr>
            <a:r>
              <a:rPr lang="de-DE" sz="1600" dirty="0">
                <a:latin typeface="Arial" panose="020B0604020202020204" pitchFamily="34" charset="0"/>
                <a:ea typeface="+mn-lt"/>
                <a:cs typeface="Arial" panose="020B0604020202020204" pitchFamily="34" charset="0"/>
              </a:rPr>
              <a:t> praktisches Arbeiten </a:t>
            </a:r>
          </a:p>
          <a:p>
            <a:pPr marL="314325">
              <a:buFont typeface="Symbol" pitchFamily="2" charset="2"/>
              <a:buChar char="-"/>
            </a:pPr>
            <a:r>
              <a:rPr lang="de-DE" sz="1600" dirty="0">
                <a:latin typeface="Arial" panose="020B0604020202020204" pitchFamily="34" charset="0"/>
                <a:ea typeface="+mn-lt"/>
                <a:cs typeface="Arial" panose="020B0604020202020204" pitchFamily="34" charset="0"/>
              </a:rPr>
              <a:t> Lernmöglichkeiten im Rahmen eines Profils im MINT oder kulturellen Bildungsbereich</a:t>
            </a:r>
          </a:p>
          <a:p>
            <a:pPr marL="314325">
              <a:buFont typeface="Symbol" pitchFamily="2" charset="2"/>
              <a:buChar char="-"/>
            </a:pPr>
            <a:r>
              <a:rPr lang="de-DE" sz="1600" dirty="0">
                <a:latin typeface="Arial" panose="020B0604020202020204" pitchFamily="34" charset="0"/>
                <a:ea typeface="+mn-lt"/>
                <a:cs typeface="Arial" panose="020B0604020202020204" pitchFamily="34" charset="0"/>
              </a:rPr>
              <a:t> verbindliche individuelle Beratungselemente sowie Elemente der Berufsorientierung</a:t>
            </a:r>
          </a:p>
          <a:p>
            <a:pPr marL="314325">
              <a:buFont typeface="Symbol" pitchFamily="2" charset="2"/>
              <a:buChar char="-"/>
            </a:pPr>
            <a:r>
              <a:rPr lang="de-DE" sz="1600" dirty="0">
                <a:latin typeface="Arial" panose="020B0604020202020204" pitchFamily="34" charset="0"/>
                <a:ea typeface="+mn-lt"/>
                <a:cs typeface="Arial" panose="020B0604020202020204" pitchFamily="34" charset="0"/>
              </a:rPr>
              <a:t> an den SEK I-Schulen wird die sprachliche Förderung im ausgeweiteten Fachunterricht vertieft</a:t>
            </a:r>
            <a:endParaRPr lang="en-US" sz="1600" dirty="0">
              <a:latin typeface="Arial" panose="020B0604020202020204" pitchFamily="34" charset="0"/>
              <a:ea typeface="+mn-lt"/>
              <a:cs typeface="Arial" panose="020B0604020202020204" pitchFamily="34" charset="0"/>
            </a:endParaRPr>
          </a:p>
          <a:p>
            <a:pPr marL="314325">
              <a:buFont typeface="Symbol" pitchFamily="2" charset="2"/>
              <a:buChar char="-"/>
            </a:pPr>
            <a:r>
              <a:rPr lang="de-DE" sz="1600" dirty="0">
                <a:latin typeface="Arial" panose="020B0604020202020204" pitchFamily="34" charset="0"/>
                <a:ea typeface="+mn-lt"/>
                <a:cs typeface="Arial" panose="020B0604020202020204" pitchFamily="34" charset="0"/>
              </a:rPr>
              <a:t> an den Berufskollegs wird die Berufsfelderkundung ausdifferenziert</a:t>
            </a:r>
          </a:p>
          <a:p>
            <a:pPr marL="314325"/>
            <a:endParaRPr lang="en-US" sz="800" dirty="0">
              <a:latin typeface="Arial" panose="020B0604020202020204" pitchFamily="34" charset="0"/>
              <a:ea typeface="+mn-lt"/>
              <a:cs typeface="Arial" panose="020B0604020202020204" pitchFamily="34" charset="0"/>
            </a:endParaRPr>
          </a:p>
          <a:p>
            <a:pPr marL="285750" indent="-285750">
              <a:buFont typeface="Arial,Sans-Serif"/>
              <a:buChar char="•"/>
            </a:pPr>
            <a:r>
              <a:rPr lang="de-DE" dirty="0">
                <a:latin typeface="Arial" panose="020B0604020202020204" pitchFamily="34" charset="0"/>
                <a:ea typeface="+mn-lt"/>
                <a:cs typeface="Arial" panose="020B0604020202020204" pitchFamily="34" charset="0"/>
              </a:rPr>
              <a:t>sich </a:t>
            </a:r>
            <a:r>
              <a:rPr lang="de-DE" b="1" dirty="0">
                <a:latin typeface="Arial" panose="020B0604020202020204" pitchFamily="34" charset="0"/>
                <a:ea typeface="+mn-lt"/>
                <a:cs typeface="Arial" panose="020B0604020202020204" pitchFamily="34" charset="0"/>
              </a:rPr>
              <a:t>in ihren Schulstrukturen weiterentwickeln</a:t>
            </a:r>
            <a:r>
              <a:rPr lang="de-DE" dirty="0">
                <a:latin typeface="Arial" panose="020B0604020202020204" pitchFamily="34" charset="0"/>
                <a:ea typeface="+mn-lt"/>
                <a:cs typeface="Arial" panose="020B0604020202020204" pitchFamily="34" charset="0"/>
              </a:rPr>
              <a:t>, z. B. durch die Nutzung eines zielgerichteten </a:t>
            </a:r>
            <a:r>
              <a:rPr lang="de-DE" dirty="0" err="1">
                <a:latin typeface="Arial" panose="020B0604020202020204" pitchFamily="34" charset="0"/>
                <a:ea typeface="+mn-lt"/>
                <a:cs typeface="Arial" panose="020B0604020202020204" pitchFamily="34" charset="0"/>
              </a:rPr>
              <a:t>Datenmonitorings</a:t>
            </a:r>
            <a:r>
              <a:rPr lang="de-DE" dirty="0">
                <a:latin typeface="Arial" panose="020B0604020202020204" pitchFamily="34" charset="0"/>
                <a:ea typeface="+mn-lt"/>
                <a:cs typeface="Arial" panose="020B0604020202020204" pitchFamily="34" charset="0"/>
              </a:rPr>
              <a:t>, Team- und Personalentwicklung, die Stärkung der Partizipation von Eltern und Schülerschaft, die Förderung von Prävention und Stärkung eines positiven Schulklimas</a:t>
            </a:r>
          </a:p>
          <a:p>
            <a:endParaRPr lang="en-US" sz="800" dirty="0">
              <a:latin typeface="Arial" panose="020B0604020202020204" pitchFamily="34" charset="0"/>
              <a:ea typeface="+mn-lt"/>
              <a:cs typeface="Arial" panose="020B0604020202020204" pitchFamily="34" charset="0"/>
            </a:endParaRPr>
          </a:p>
          <a:p>
            <a:pPr marL="285750" indent="-285750">
              <a:buFont typeface="Arial,Sans-Serif"/>
              <a:buChar char="•"/>
            </a:pPr>
            <a:r>
              <a:rPr lang="de-DE" dirty="0">
                <a:latin typeface="Arial" panose="020B0604020202020204" pitchFamily="34" charset="0"/>
                <a:ea typeface="+mn-lt"/>
                <a:cs typeface="Arial" panose="020B0604020202020204" pitchFamily="34" charset="0"/>
              </a:rPr>
              <a:t>ihre </a:t>
            </a:r>
            <a:r>
              <a:rPr lang="de-DE" b="1" dirty="0">
                <a:latin typeface="Arial" panose="020B0604020202020204" pitchFamily="34" charset="0"/>
                <a:ea typeface="+mn-lt"/>
                <a:cs typeface="Arial" panose="020B0604020202020204" pitchFamily="34" charset="0"/>
              </a:rPr>
              <a:t>Vernetzungsaktivitäten</a:t>
            </a:r>
            <a:r>
              <a:rPr lang="de-DE" dirty="0">
                <a:latin typeface="Arial" panose="020B0604020202020204" pitchFamily="34" charset="0"/>
                <a:ea typeface="+mn-lt"/>
                <a:cs typeface="Arial" panose="020B0604020202020204" pitchFamily="34" charset="0"/>
              </a:rPr>
              <a:t> stärken und lokale Ressourcen nutzen. Sie kooperieren im Quartier eng mit dem Schulträger, den Grundschulen sowie den weiterführenden Bildungseinrichtungen. Außerdem vernetzen sie sich zielführend mit Schul- und Bildungspartnern vor Ort </a:t>
            </a:r>
            <a:r>
              <a:rPr lang="de-DE" sz="1600" dirty="0">
                <a:latin typeface="Arial" panose="020B0604020202020204" pitchFamily="34" charset="0"/>
                <a:ea typeface="+mn-lt"/>
                <a:cs typeface="Arial" panose="020B0604020202020204" pitchFamily="34" charset="0"/>
              </a:rPr>
              <a:t>(z. B. Jugendhilfe, Verbände, Migrantenselbstorganisationen, Hochschulen und </a:t>
            </a:r>
            <a:r>
              <a:rPr lang="de-DE" sz="1600" dirty="0" err="1">
                <a:latin typeface="Arial" panose="020B0604020202020204" pitchFamily="34" charset="0"/>
                <a:ea typeface="+mn-lt"/>
                <a:cs typeface="Arial" panose="020B0604020202020204" pitchFamily="34" charset="0"/>
              </a:rPr>
              <a:t>Talentscouting</a:t>
            </a:r>
            <a:r>
              <a:rPr lang="de-DE" sz="1600" dirty="0">
                <a:latin typeface="Arial" panose="020B0604020202020204" pitchFamily="34" charset="0"/>
                <a:ea typeface="+mn-lt"/>
                <a:cs typeface="Arial" panose="020B0604020202020204" pitchFamily="34" charset="0"/>
              </a:rPr>
              <a:t>, Wirtschaft, Stiftungen)</a:t>
            </a:r>
            <a:endParaRPr lang="en-US" sz="1600" dirty="0">
              <a:latin typeface="Arial" panose="020B0604020202020204" pitchFamily="34" charset="0"/>
              <a:ea typeface="+mn-lt"/>
              <a:cs typeface="Arial" panose="020B0604020202020204" pitchFamily="34" charset="0"/>
            </a:endParaRPr>
          </a:p>
          <a:p>
            <a:pPr marL="285750" indent="-285750">
              <a:buFont typeface="Arial,Sans-Serif"/>
              <a:buChar char="•"/>
            </a:pPr>
            <a:endParaRPr lang="de-DE" dirty="0">
              <a:latin typeface="Arial" panose="020B0604020202020204" pitchFamily="34" charset="0"/>
              <a:cs typeface="Arial" panose="020B0604020202020204" pitchFamily="34" charset="0"/>
            </a:endParaRPr>
          </a:p>
          <a:p>
            <a:pPr>
              <a:buFont typeface="Arial,Sans-Serif"/>
              <a:buChar char="•"/>
            </a:pPr>
            <a:endParaRPr lang="de-DE" dirty="0">
              <a:latin typeface="Arial" panose="020B0604020202020204" pitchFamily="34" charset="0"/>
              <a:cs typeface="Arial" panose="020B0604020202020204" pitchFamily="34" charset="0"/>
            </a:endParaRPr>
          </a:p>
          <a:p>
            <a:pPr marL="285750" indent="-285750">
              <a:buFont typeface="Arial"/>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3757DA78-54C6-4364-9BDA-3BB5EFF87427}"/>
              </a:ext>
            </a:extLst>
          </p:cNvPr>
          <p:cNvSpPr txBox="1"/>
          <p:nvPr/>
        </p:nvSpPr>
        <p:spPr>
          <a:xfrm>
            <a:off x="-1058" y="1126066"/>
            <a:ext cx="12199407" cy="523220"/>
          </a:xfrm>
          <a:prstGeom prst="rect">
            <a:avLst/>
          </a:prstGeom>
          <a:solidFill>
            <a:srgbClr val="0070C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800" b="1">
                <a:solidFill>
                  <a:schemeClr val="bg1"/>
                </a:solidFill>
                <a:latin typeface="Arial"/>
                <a:cs typeface="Arial"/>
              </a:rPr>
              <a:t>Schulversuch Talentschulen</a:t>
            </a:r>
          </a:p>
        </p:txBody>
      </p:sp>
      <p:sp>
        <p:nvSpPr>
          <p:cNvPr id="4" name="Textfeld 3">
            <a:extLst>
              <a:ext uri="{FF2B5EF4-FFF2-40B4-BE49-F238E27FC236}">
                <a16:creationId xmlns:a16="http://schemas.microsoft.com/office/drawing/2014/main" id="{4FEE457A-5304-4B8B-8D42-9155FE391A8F}"/>
              </a:ext>
            </a:extLst>
          </p:cNvPr>
          <p:cNvSpPr txBox="1"/>
          <p:nvPr/>
        </p:nvSpPr>
        <p:spPr>
          <a:xfrm>
            <a:off x="135061" y="6494035"/>
            <a:ext cx="919186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400" dirty="0">
                <a:latin typeface="Arial"/>
                <a:ea typeface="+mn-lt"/>
                <a:cs typeface="Arial"/>
              </a:rPr>
              <a:t>Quelle: </a:t>
            </a:r>
            <a:r>
              <a:rPr lang="de-DE" sz="1400" dirty="0">
                <a:latin typeface="Arial"/>
                <a:ea typeface="+mn-lt"/>
                <a:cs typeface="Arial"/>
                <a:hlinkClick r:id="rId5"/>
              </a:rPr>
              <a:t>https://www.schulministerium.nrw/themen/schulpolitik/schulversuch-talentschulen</a:t>
            </a:r>
            <a:r>
              <a:rPr lang="de-DE" sz="1400" dirty="0">
                <a:latin typeface="Arial"/>
                <a:ea typeface="+mn-lt"/>
                <a:cs typeface="Arial"/>
              </a:rPr>
              <a:t> </a:t>
            </a:r>
            <a:endParaRPr lang="de-DE" sz="1400" dirty="0">
              <a:latin typeface="Arial"/>
              <a:cs typeface="Arial"/>
            </a:endParaRPr>
          </a:p>
        </p:txBody>
      </p:sp>
    </p:spTree>
    <p:extLst>
      <p:ext uri="{BB962C8B-B14F-4D97-AF65-F5344CB8AC3E}">
        <p14:creationId xmlns:p14="http://schemas.microsoft.com/office/powerpoint/2010/main" val="265523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3">
            <a:extLst>
              <a:ext uri="{FF2B5EF4-FFF2-40B4-BE49-F238E27FC236}">
                <a16:creationId xmlns:a16="http://schemas.microsoft.com/office/drawing/2014/main" id="{F631FEE6-F940-4725-B6F6-79708B9A452E}"/>
              </a:ext>
            </a:extLst>
          </p:cNvPr>
          <p:cNvPicPr>
            <a:picLocks noChangeAspect="1"/>
          </p:cNvPicPr>
          <p:nvPr/>
        </p:nvPicPr>
        <p:blipFill>
          <a:blip r:embed="rId2"/>
          <a:stretch>
            <a:fillRect/>
          </a:stretch>
        </p:blipFill>
        <p:spPr>
          <a:xfrm>
            <a:off x="0" y="-69647"/>
            <a:ext cx="2743200" cy="1031925"/>
          </a:xfrm>
          <a:prstGeom prst="rect">
            <a:avLst/>
          </a:prstGeom>
        </p:spPr>
      </p:pic>
      <p:pic>
        <p:nvPicPr>
          <p:cNvPr id="7" name="Grafik 7" descr="Ein Bild, das Text enthält.&#10;&#10;Beschreibung automatisch generiert.">
            <a:extLst>
              <a:ext uri="{FF2B5EF4-FFF2-40B4-BE49-F238E27FC236}">
                <a16:creationId xmlns:a16="http://schemas.microsoft.com/office/drawing/2014/main" id="{001174C3-DC9C-43A1-A606-B98312A8A63C}"/>
              </a:ext>
            </a:extLst>
          </p:cNvPr>
          <p:cNvPicPr>
            <a:picLocks noChangeAspect="1"/>
          </p:cNvPicPr>
          <p:nvPr/>
        </p:nvPicPr>
        <p:blipFill>
          <a:blip r:embed="rId3"/>
          <a:stretch>
            <a:fillRect/>
          </a:stretch>
        </p:blipFill>
        <p:spPr>
          <a:xfrm>
            <a:off x="8972364" y="210076"/>
            <a:ext cx="3048000" cy="759967"/>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029F68BF-0EA4-46BB-A75C-0E2584B6F3F8}"/>
              </a:ext>
            </a:extLst>
          </p:cNvPr>
          <p:cNvPicPr>
            <a:picLocks noChangeAspect="1"/>
          </p:cNvPicPr>
          <p:nvPr/>
        </p:nvPicPr>
        <p:blipFill>
          <a:blip r:embed="rId4"/>
          <a:stretch>
            <a:fillRect/>
          </a:stretch>
        </p:blipFill>
        <p:spPr>
          <a:xfrm>
            <a:off x="5882046" y="126968"/>
            <a:ext cx="2743200" cy="839096"/>
          </a:xfrm>
          <a:prstGeom prst="rect">
            <a:avLst/>
          </a:prstGeom>
        </p:spPr>
      </p:pic>
      <p:sp>
        <p:nvSpPr>
          <p:cNvPr id="9" name="Textfeld 8">
            <a:extLst>
              <a:ext uri="{FF2B5EF4-FFF2-40B4-BE49-F238E27FC236}">
                <a16:creationId xmlns:a16="http://schemas.microsoft.com/office/drawing/2014/main" id="{672F8667-7421-45A6-968A-DC63B3A68084}"/>
              </a:ext>
            </a:extLst>
          </p:cNvPr>
          <p:cNvSpPr txBox="1"/>
          <p:nvPr/>
        </p:nvSpPr>
        <p:spPr>
          <a:xfrm>
            <a:off x="1946" y="1805309"/>
            <a:ext cx="12190054" cy="51398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000" b="1" u="sng" dirty="0">
                <a:solidFill>
                  <a:srgbClr val="0070C0"/>
                </a:solidFill>
                <a:latin typeface="Arial" panose="020B0604020202020204" pitchFamily="34" charset="0"/>
                <a:ea typeface="+mn-lt"/>
                <a:cs typeface="Arial" panose="020B0604020202020204" pitchFamily="34" charset="0"/>
              </a:rPr>
              <a:t>Ausstattung und Unterstützung</a:t>
            </a:r>
          </a:p>
          <a:p>
            <a:endParaRPr lang="de-DE" sz="800" u="sng" dirty="0">
              <a:solidFill>
                <a:srgbClr val="0070C0"/>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de-DE" sz="1600" dirty="0">
                <a:latin typeface="Arial" panose="020B0604020202020204" pitchFamily="34" charset="0"/>
                <a:ea typeface="+mn-lt"/>
                <a:cs typeface="Arial" panose="020B0604020202020204" pitchFamily="34" charset="0"/>
              </a:rPr>
              <a:t>Die </a:t>
            </a:r>
            <a:r>
              <a:rPr lang="de-DE" sz="1600" b="1" dirty="0">
                <a:latin typeface="Arial" panose="020B0604020202020204" pitchFamily="34" charset="0"/>
                <a:ea typeface="+mn-lt"/>
                <a:cs typeface="Arial" panose="020B0604020202020204" pitchFamily="34" charset="0"/>
              </a:rPr>
              <a:t>allgemeinbildenden Schulen </a:t>
            </a:r>
            <a:r>
              <a:rPr lang="de-DE" sz="1600" dirty="0">
                <a:latin typeface="Arial" panose="020B0604020202020204" pitchFamily="34" charset="0"/>
                <a:ea typeface="+mn-lt"/>
                <a:cs typeface="Arial" panose="020B0604020202020204" pitchFamily="34" charset="0"/>
              </a:rPr>
              <a:t>erhalten einen Zuschlag in Höhe von 20 % auf den Grundstellenbedarf </a:t>
            </a:r>
          </a:p>
          <a:p>
            <a:endParaRPr lang="de-DE" sz="800"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de-DE" sz="1600" b="1" dirty="0">
                <a:latin typeface="Arial" panose="020B0604020202020204" pitchFamily="34" charset="0"/>
                <a:ea typeface="+mn-lt"/>
                <a:cs typeface="Arial" panose="020B0604020202020204" pitchFamily="34" charset="0"/>
              </a:rPr>
              <a:t>Berufskollegs </a:t>
            </a:r>
            <a:r>
              <a:rPr lang="de-DE" sz="1600" dirty="0">
                <a:latin typeface="Arial" panose="020B0604020202020204" pitchFamily="34" charset="0"/>
                <a:ea typeface="+mn-lt"/>
                <a:cs typeface="Arial" panose="020B0604020202020204" pitchFamily="34" charset="0"/>
              </a:rPr>
              <a:t>erhalten mindestens 4 zusätzliche Stellen für die Umsetzung des Schulversuchs in den Bildungsgängen </a:t>
            </a:r>
          </a:p>
          <a:p>
            <a:pPr marL="285750" indent="-285750">
              <a:buFont typeface="Arial" panose="020B0604020202020204" pitchFamily="34" charset="0"/>
              <a:buChar char="•"/>
            </a:pPr>
            <a:endParaRPr lang="de-DE" sz="800"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de-DE" sz="1600" dirty="0">
                <a:latin typeface="Arial" panose="020B0604020202020204" pitchFamily="34" charset="0"/>
                <a:ea typeface="+mn-lt"/>
                <a:cs typeface="Arial" panose="020B0604020202020204" pitchFamily="34" charset="0"/>
              </a:rPr>
              <a:t>Das Land stellt mehr als 400 Lehrerstellen bereit (315 Stellen an allgemeinbildenden Schulen, 100 Stellen an berufsbildenden Schulen). Diese dienen u. a. zum Ausbau des Fachunterrichts, zur Entlastung und Unterstützung der Schulleitung, Reduzierung von Unterrichtsausfall, Erweiterung des außerunterrichtlichen Angebots und intensivierten Beratung von Schüler*Innen</a:t>
            </a:r>
          </a:p>
          <a:p>
            <a:endParaRPr lang="de-DE" sz="800"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de-DE" sz="1600" dirty="0">
                <a:latin typeface="Arial" panose="020B0604020202020204" pitchFamily="34" charset="0"/>
                <a:ea typeface="+mn-lt"/>
                <a:cs typeface="Arial" panose="020B0604020202020204" pitchFamily="34" charset="0"/>
              </a:rPr>
              <a:t>Zudem können </a:t>
            </a:r>
            <a:r>
              <a:rPr lang="de-DE" sz="1600" b="1" dirty="0">
                <a:latin typeface="Arial" panose="020B0604020202020204" pitchFamily="34" charset="0"/>
                <a:ea typeface="+mn-lt"/>
                <a:cs typeface="Arial" panose="020B0604020202020204" pitchFamily="34" charset="0"/>
              </a:rPr>
              <a:t>andere Berufsgruppen in multiprofessionellen Teams </a:t>
            </a:r>
            <a:r>
              <a:rPr lang="de-DE" sz="1600" dirty="0">
                <a:latin typeface="Arial" panose="020B0604020202020204" pitchFamily="34" charset="0"/>
                <a:ea typeface="+mn-lt"/>
                <a:cs typeface="Arial" panose="020B0604020202020204" pitchFamily="34" charset="0"/>
              </a:rPr>
              <a:t>eingestellt werden</a:t>
            </a:r>
          </a:p>
          <a:p>
            <a:endParaRPr lang="de-DE" sz="800"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de-DE" sz="1600" dirty="0">
                <a:latin typeface="Arial" panose="020B0604020202020204" pitchFamily="34" charset="0"/>
                <a:ea typeface="+mn-lt"/>
                <a:cs typeface="Arial" panose="020B0604020202020204" pitchFamily="34" charset="0"/>
              </a:rPr>
              <a:t>Unabhängig von der Schulgröße soll mindestens eine Stelle für </a:t>
            </a:r>
            <a:r>
              <a:rPr lang="de-DE" sz="1600" b="1" dirty="0">
                <a:latin typeface="Arial" panose="020B0604020202020204" pitchFamily="34" charset="0"/>
                <a:ea typeface="+mn-lt"/>
                <a:cs typeface="Arial" panose="020B0604020202020204" pitchFamily="34" charset="0"/>
              </a:rPr>
              <a:t>Schulsozialarbei</a:t>
            </a:r>
            <a:r>
              <a:rPr lang="de-DE" sz="1600" dirty="0">
                <a:latin typeface="Arial" panose="020B0604020202020204" pitchFamily="34" charset="0"/>
                <a:ea typeface="+mn-lt"/>
                <a:cs typeface="Arial" panose="020B0604020202020204" pitchFamily="34" charset="0"/>
              </a:rPr>
              <a:t>t eingerichtet werden</a:t>
            </a:r>
          </a:p>
          <a:p>
            <a:pPr marL="285750" indent="-285750">
              <a:buFont typeface="Arial" panose="020B0604020202020204" pitchFamily="34" charset="0"/>
              <a:buChar char="•"/>
            </a:pPr>
            <a:endParaRPr lang="en-US" sz="800" dirty="0">
              <a:latin typeface="Arial" panose="020B0604020202020204" pitchFamily="34" charset="0"/>
              <a:ea typeface="+mn-lt"/>
              <a:cs typeface="Arial" panose="020B0604020202020204" pitchFamily="34" charset="0"/>
            </a:endParaRPr>
          </a:p>
          <a:p>
            <a:pPr marL="285750" indent="-285750">
              <a:buFont typeface="Arial,Sans-Serif"/>
              <a:buChar char="•"/>
            </a:pPr>
            <a:r>
              <a:rPr lang="de-DE" sz="1600" b="1" dirty="0">
                <a:latin typeface="Arial" panose="020B0604020202020204" pitchFamily="34" charset="0"/>
                <a:ea typeface="+mn-lt"/>
                <a:cs typeface="Arial" panose="020B0604020202020204" pitchFamily="34" charset="0"/>
              </a:rPr>
              <a:t>Zusätzliches Fortbildungsbudget </a:t>
            </a:r>
            <a:r>
              <a:rPr lang="de-DE" sz="1600" dirty="0">
                <a:latin typeface="Arial" panose="020B0604020202020204" pitchFamily="34" charset="0"/>
                <a:ea typeface="+mn-lt"/>
                <a:cs typeface="Arial" panose="020B0604020202020204" pitchFamily="34" charset="0"/>
              </a:rPr>
              <a:t>in Höhe von 2.500 Euro jährlich</a:t>
            </a:r>
          </a:p>
          <a:p>
            <a:endParaRPr lang="de-DE" sz="800" dirty="0">
              <a:latin typeface="Arial" panose="020B0604020202020204" pitchFamily="34" charset="0"/>
              <a:ea typeface="+mn-lt"/>
              <a:cs typeface="Arial" panose="020B0604020202020204" pitchFamily="34" charset="0"/>
            </a:endParaRPr>
          </a:p>
          <a:p>
            <a:pPr marL="285750" indent="-285750">
              <a:buFont typeface="Arial,Sans-Serif"/>
              <a:buChar char="•"/>
            </a:pPr>
            <a:r>
              <a:rPr lang="de-DE" sz="1600" dirty="0">
                <a:latin typeface="Arial" panose="020B0604020202020204" pitchFamily="34" charset="0"/>
                <a:ea typeface="+mn-lt"/>
                <a:cs typeface="Arial" panose="020B0604020202020204" pitchFamily="34" charset="0"/>
              </a:rPr>
              <a:t>Die Landesregierung erwartet bei den Investitionen einen </a:t>
            </a:r>
            <a:r>
              <a:rPr lang="de-DE" sz="1600" b="1" dirty="0" err="1">
                <a:latin typeface="Arial" panose="020B0604020202020204" pitchFamily="34" charset="0"/>
                <a:ea typeface="+mn-lt"/>
                <a:cs typeface="Arial" panose="020B0604020202020204" pitchFamily="34" charset="0"/>
              </a:rPr>
              <a:t>Multiplikatoreffekt</a:t>
            </a:r>
            <a:r>
              <a:rPr lang="de-DE" sz="1600" b="1" dirty="0">
                <a:latin typeface="Arial" panose="020B0604020202020204" pitchFamily="34" charset="0"/>
                <a:ea typeface="+mn-lt"/>
                <a:cs typeface="Arial" panose="020B0604020202020204" pitchFamily="34" charset="0"/>
              </a:rPr>
              <a:t>: </a:t>
            </a:r>
            <a:r>
              <a:rPr lang="de-DE" sz="1600" dirty="0">
                <a:latin typeface="Arial" panose="020B0604020202020204" pitchFamily="34" charset="0"/>
                <a:ea typeface="+mn-lt"/>
                <a:cs typeface="Arial" panose="020B0604020202020204" pitchFamily="34" charset="0"/>
              </a:rPr>
              <a:t>Schulträger sollen über die Nutzung der Mittel aus dem NRW-Programm „Gute Schule 2020“, dem Kommunalinvestitionsförderungsgesetz, dem Digitalpakt, der Schul-/Bildungs- pauschale und ggf. weiterer schulbezogener Infrastrukturförderprogramme eine sehr gute bauliche und digitale Ausstattung der Talentschulen ermöglichen. Ergänzend können im Rahmen bestehender rechtlicher Möglichkeiten z.B. Stiftungen, Unternehmen (Sponsoring) und zivilgesellschaftliche Akteure hierzu einen Beitrag leisten</a:t>
            </a:r>
            <a:endParaRPr lang="de-DE" sz="1600" dirty="0">
              <a:latin typeface="Arial" panose="020B0604020202020204" pitchFamily="34" charset="0"/>
              <a:cs typeface="Arial" panose="020B0604020202020204" pitchFamily="34" charset="0"/>
            </a:endParaRPr>
          </a:p>
          <a:p>
            <a:pPr marL="285750" indent="-285750">
              <a:buFont typeface="Arial"/>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3757DA78-54C6-4364-9BDA-3BB5EFF87427}"/>
              </a:ext>
            </a:extLst>
          </p:cNvPr>
          <p:cNvSpPr txBox="1"/>
          <p:nvPr/>
        </p:nvSpPr>
        <p:spPr>
          <a:xfrm>
            <a:off x="-1058" y="1126066"/>
            <a:ext cx="12199407" cy="523220"/>
          </a:xfrm>
          <a:prstGeom prst="rect">
            <a:avLst/>
          </a:prstGeom>
          <a:solidFill>
            <a:srgbClr val="0070C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800" b="1">
                <a:solidFill>
                  <a:schemeClr val="bg1"/>
                </a:solidFill>
                <a:latin typeface="Arial"/>
                <a:cs typeface="Arial"/>
              </a:rPr>
              <a:t>Schulversuch Talentschulen</a:t>
            </a:r>
          </a:p>
        </p:txBody>
      </p:sp>
      <p:sp>
        <p:nvSpPr>
          <p:cNvPr id="4" name="Textfeld 3">
            <a:extLst>
              <a:ext uri="{FF2B5EF4-FFF2-40B4-BE49-F238E27FC236}">
                <a16:creationId xmlns:a16="http://schemas.microsoft.com/office/drawing/2014/main" id="{4FEE457A-5304-4B8B-8D42-9155FE391A8F}"/>
              </a:ext>
            </a:extLst>
          </p:cNvPr>
          <p:cNvSpPr txBox="1"/>
          <p:nvPr/>
        </p:nvSpPr>
        <p:spPr>
          <a:xfrm>
            <a:off x="135061" y="6423255"/>
            <a:ext cx="919186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400" dirty="0">
                <a:latin typeface="Arial"/>
                <a:ea typeface="+mn-lt"/>
                <a:cs typeface="Arial"/>
              </a:rPr>
              <a:t>Quelle: </a:t>
            </a:r>
            <a:r>
              <a:rPr lang="de-DE" sz="1400" dirty="0">
                <a:latin typeface="Arial"/>
                <a:ea typeface="+mn-lt"/>
                <a:cs typeface="Arial"/>
                <a:hlinkClick r:id="rId5"/>
              </a:rPr>
              <a:t>https://www.schulministerium.nrw/themen/schulpolitik/schulversuch-talentschulen</a:t>
            </a:r>
            <a:r>
              <a:rPr lang="de-DE" sz="1400" dirty="0">
                <a:latin typeface="Arial"/>
                <a:ea typeface="+mn-lt"/>
                <a:cs typeface="Arial"/>
              </a:rPr>
              <a:t> </a:t>
            </a:r>
            <a:endParaRPr lang="de-DE" sz="1400" dirty="0">
              <a:latin typeface="Arial"/>
              <a:cs typeface="Arial"/>
            </a:endParaRPr>
          </a:p>
        </p:txBody>
      </p:sp>
    </p:spTree>
    <p:extLst>
      <p:ext uri="{BB962C8B-B14F-4D97-AF65-F5344CB8AC3E}">
        <p14:creationId xmlns:p14="http://schemas.microsoft.com/office/powerpoint/2010/main" val="300922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3">
            <a:extLst>
              <a:ext uri="{FF2B5EF4-FFF2-40B4-BE49-F238E27FC236}">
                <a16:creationId xmlns:a16="http://schemas.microsoft.com/office/drawing/2014/main" id="{F631FEE6-F940-4725-B6F6-79708B9A452E}"/>
              </a:ext>
            </a:extLst>
          </p:cNvPr>
          <p:cNvPicPr>
            <a:picLocks noChangeAspect="1"/>
          </p:cNvPicPr>
          <p:nvPr/>
        </p:nvPicPr>
        <p:blipFill>
          <a:blip r:embed="rId2"/>
          <a:stretch>
            <a:fillRect/>
          </a:stretch>
        </p:blipFill>
        <p:spPr>
          <a:xfrm>
            <a:off x="0" y="-69647"/>
            <a:ext cx="2743200" cy="1031925"/>
          </a:xfrm>
          <a:prstGeom prst="rect">
            <a:avLst/>
          </a:prstGeom>
        </p:spPr>
      </p:pic>
      <p:pic>
        <p:nvPicPr>
          <p:cNvPr id="7" name="Grafik 7" descr="Ein Bild, das Text enthält.&#10;&#10;Beschreibung automatisch generiert.">
            <a:extLst>
              <a:ext uri="{FF2B5EF4-FFF2-40B4-BE49-F238E27FC236}">
                <a16:creationId xmlns:a16="http://schemas.microsoft.com/office/drawing/2014/main" id="{001174C3-DC9C-43A1-A606-B98312A8A63C}"/>
              </a:ext>
            </a:extLst>
          </p:cNvPr>
          <p:cNvPicPr>
            <a:picLocks noChangeAspect="1"/>
          </p:cNvPicPr>
          <p:nvPr/>
        </p:nvPicPr>
        <p:blipFill>
          <a:blip r:embed="rId3"/>
          <a:stretch>
            <a:fillRect/>
          </a:stretch>
        </p:blipFill>
        <p:spPr>
          <a:xfrm>
            <a:off x="8972364" y="210076"/>
            <a:ext cx="3048000" cy="759967"/>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029F68BF-0EA4-46BB-A75C-0E2584B6F3F8}"/>
              </a:ext>
            </a:extLst>
          </p:cNvPr>
          <p:cNvPicPr>
            <a:picLocks noChangeAspect="1"/>
          </p:cNvPicPr>
          <p:nvPr/>
        </p:nvPicPr>
        <p:blipFill>
          <a:blip r:embed="rId4"/>
          <a:stretch>
            <a:fillRect/>
          </a:stretch>
        </p:blipFill>
        <p:spPr>
          <a:xfrm>
            <a:off x="5882046" y="126968"/>
            <a:ext cx="2743200" cy="839096"/>
          </a:xfrm>
          <a:prstGeom prst="rect">
            <a:avLst/>
          </a:prstGeom>
        </p:spPr>
      </p:pic>
      <p:sp>
        <p:nvSpPr>
          <p:cNvPr id="9" name="Textfeld 8">
            <a:extLst>
              <a:ext uri="{FF2B5EF4-FFF2-40B4-BE49-F238E27FC236}">
                <a16:creationId xmlns:a16="http://schemas.microsoft.com/office/drawing/2014/main" id="{672F8667-7421-45A6-968A-DC63B3A68084}"/>
              </a:ext>
            </a:extLst>
          </p:cNvPr>
          <p:cNvSpPr txBox="1"/>
          <p:nvPr/>
        </p:nvSpPr>
        <p:spPr>
          <a:xfrm>
            <a:off x="135061" y="1815076"/>
            <a:ext cx="12190054"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de-DE" sz="800" b="1" u="sng" dirty="0">
              <a:solidFill>
                <a:srgbClr val="0070C0"/>
              </a:solidFill>
              <a:latin typeface="Arial" panose="020B0604020202020204" pitchFamily="34" charset="0"/>
              <a:cs typeface="Arial" panose="020B0604020202020204" pitchFamily="34" charset="0"/>
            </a:endParaRPr>
          </a:p>
          <a:p>
            <a:r>
              <a:rPr lang="de-DE" sz="2000" b="1" u="sng" dirty="0">
                <a:solidFill>
                  <a:srgbClr val="0070C0"/>
                </a:solidFill>
                <a:latin typeface="Arial" panose="020B0604020202020204" pitchFamily="34" charset="0"/>
                <a:cs typeface="Arial" panose="020B0604020202020204" pitchFamily="34" charset="0"/>
              </a:rPr>
              <a:t>Projektlaufzeit:</a:t>
            </a:r>
            <a:r>
              <a:rPr lang="de-DE" sz="2000" b="1" dirty="0">
                <a:solidFill>
                  <a:srgbClr val="0070C0"/>
                </a:solidFill>
                <a:latin typeface="Arial" panose="020B0604020202020204" pitchFamily="34" charset="0"/>
                <a:cs typeface="Arial" panose="020B0604020202020204" pitchFamily="34" charset="0"/>
              </a:rPr>
              <a:t> </a:t>
            </a:r>
            <a:r>
              <a:rPr lang="de-DE" altLang="de-DE" dirty="0">
                <a:solidFill>
                  <a:srgbClr val="000000"/>
                </a:solidFill>
                <a:latin typeface="Arial" panose="020B0604020202020204" pitchFamily="34" charset="0"/>
                <a:cs typeface="Arial" panose="020B0604020202020204" pitchFamily="34" charset="0"/>
              </a:rPr>
              <a:t>11/2019 bis 11/2025</a:t>
            </a:r>
          </a:p>
          <a:p>
            <a:endParaRPr lang="de-DE" altLang="de-DE" sz="1200" dirty="0">
              <a:solidFill>
                <a:srgbClr val="000000"/>
              </a:solidFill>
              <a:latin typeface="Arial" panose="020B0604020202020204" pitchFamily="34" charset="0"/>
              <a:cs typeface="Arial" panose="020B0604020202020204" pitchFamily="34" charset="0"/>
            </a:endParaRPr>
          </a:p>
          <a:p>
            <a:pPr marL="47625" lvl="1"/>
            <a:endParaRPr lang="de-DE" sz="800" dirty="0">
              <a:latin typeface="Arial" panose="020B0604020202020204" pitchFamily="34" charset="0"/>
              <a:cs typeface="Arial" panose="020B0604020202020204" pitchFamily="34" charset="0"/>
            </a:endParaRPr>
          </a:p>
          <a:p>
            <a:r>
              <a:rPr lang="de-DE" sz="2000" b="1" u="sng" dirty="0">
                <a:solidFill>
                  <a:srgbClr val="0070C0"/>
                </a:solidFill>
                <a:latin typeface="Arial" panose="020B0604020202020204" pitchFamily="34" charset="0"/>
                <a:cs typeface="Arial" panose="020B0604020202020204" pitchFamily="34" charset="0"/>
              </a:rPr>
              <a:t>Zeitplan </a:t>
            </a:r>
          </a:p>
          <a:p>
            <a:endParaRPr lang="de-DE" altLang="de-DE" sz="1200"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3757DA78-54C6-4364-9BDA-3BB5EFF87427}"/>
              </a:ext>
            </a:extLst>
          </p:cNvPr>
          <p:cNvSpPr txBox="1"/>
          <p:nvPr/>
        </p:nvSpPr>
        <p:spPr>
          <a:xfrm>
            <a:off x="-1058" y="1126066"/>
            <a:ext cx="12199407" cy="523220"/>
          </a:xfrm>
          <a:prstGeom prst="rect">
            <a:avLst/>
          </a:prstGeom>
          <a:solidFill>
            <a:srgbClr val="0070C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800" b="1">
                <a:solidFill>
                  <a:schemeClr val="bg1"/>
                </a:solidFill>
                <a:latin typeface="Arial"/>
                <a:cs typeface="Arial"/>
              </a:rPr>
              <a:t>Schulversuch Talentschulen</a:t>
            </a:r>
          </a:p>
        </p:txBody>
      </p:sp>
      <p:sp>
        <p:nvSpPr>
          <p:cNvPr id="4" name="Textfeld 3">
            <a:extLst>
              <a:ext uri="{FF2B5EF4-FFF2-40B4-BE49-F238E27FC236}">
                <a16:creationId xmlns:a16="http://schemas.microsoft.com/office/drawing/2014/main" id="{4FEE457A-5304-4B8B-8D42-9155FE391A8F}"/>
              </a:ext>
            </a:extLst>
          </p:cNvPr>
          <p:cNvSpPr txBox="1"/>
          <p:nvPr/>
        </p:nvSpPr>
        <p:spPr>
          <a:xfrm>
            <a:off x="135061" y="6423255"/>
            <a:ext cx="919186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400" dirty="0">
                <a:latin typeface="Arial"/>
                <a:ea typeface="+mn-lt"/>
                <a:cs typeface="Arial"/>
              </a:rPr>
              <a:t>Quelle: </a:t>
            </a:r>
            <a:r>
              <a:rPr lang="de-DE" sz="1400" dirty="0">
                <a:latin typeface="Arial"/>
                <a:ea typeface="+mn-lt"/>
                <a:cs typeface="Arial"/>
                <a:hlinkClick r:id="rId5"/>
              </a:rPr>
              <a:t>https://www.schulministerium.nrw/system/files/media/document/file/Faktenblatt-Talentschulen.pdf</a:t>
            </a:r>
            <a:r>
              <a:rPr lang="de-DE" sz="1400" dirty="0">
                <a:latin typeface="Arial"/>
                <a:ea typeface="+mn-lt"/>
                <a:cs typeface="Arial"/>
              </a:rPr>
              <a:t> </a:t>
            </a:r>
            <a:endParaRPr lang="de-DE" sz="1400" dirty="0">
              <a:latin typeface="Arial"/>
              <a:cs typeface="Arial"/>
            </a:endParaRPr>
          </a:p>
        </p:txBody>
      </p:sp>
      <p:graphicFrame>
        <p:nvGraphicFramePr>
          <p:cNvPr id="5" name="Tabelle 5">
            <a:extLst>
              <a:ext uri="{FF2B5EF4-FFF2-40B4-BE49-F238E27FC236}">
                <a16:creationId xmlns:a16="http://schemas.microsoft.com/office/drawing/2014/main" id="{3D20DDAB-49C6-5C45-A14B-B327DB7608DE}"/>
              </a:ext>
            </a:extLst>
          </p:cNvPr>
          <p:cNvGraphicFramePr>
            <a:graphicFrameLocks noGrp="1"/>
          </p:cNvGraphicFramePr>
          <p:nvPr>
            <p:extLst>
              <p:ext uri="{D42A27DB-BD31-4B8C-83A1-F6EECF244321}">
                <p14:modId xmlns:p14="http://schemas.microsoft.com/office/powerpoint/2010/main" val="831893585"/>
              </p:ext>
            </p:extLst>
          </p:nvPr>
        </p:nvGraphicFramePr>
        <p:xfrm>
          <a:off x="230596" y="3089847"/>
          <a:ext cx="10264532" cy="2804160"/>
        </p:xfrm>
        <a:graphic>
          <a:graphicData uri="http://schemas.openxmlformats.org/drawingml/2006/table">
            <a:tbl>
              <a:tblPr firstRow="1" bandRow="1">
                <a:tableStyleId>{5C22544A-7EE6-4342-B048-85BDC9FD1C3A}</a:tableStyleId>
              </a:tblPr>
              <a:tblGrid>
                <a:gridCol w="2029058">
                  <a:extLst>
                    <a:ext uri="{9D8B030D-6E8A-4147-A177-3AD203B41FA5}">
                      <a16:colId xmlns:a16="http://schemas.microsoft.com/office/drawing/2014/main" val="340967266"/>
                    </a:ext>
                  </a:extLst>
                </a:gridCol>
                <a:gridCol w="8235474">
                  <a:extLst>
                    <a:ext uri="{9D8B030D-6E8A-4147-A177-3AD203B41FA5}">
                      <a16:colId xmlns:a16="http://schemas.microsoft.com/office/drawing/2014/main" val="1788151615"/>
                    </a:ext>
                  </a:extLst>
                </a:gridCol>
              </a:tblGrid>
              <a:tr h="370840">
                <a:tc>
                  <a:txBody>
                    <a:bodyPr/>
                    <a:lstStyle/>
                    <a:p>
                      <a:r>
                        <a:rPr lang="de-DE" dirty="0">
                          <a:latin typeface="Arial" panose="020B0604020202020204" pitchFamily="34" charset="0"/>
                          <a:cs typeface="Arial" panose="020B0604020202020204" pitchFamily="34" charset="0"/>
                        </a:rPr>
                        <a:t>Zeitraum</a:t>
                      </a:r>
                    </a:p>
                  </a:txBody>
                  <a:tcPr/>
                </a:tc>
                <a:tc>
                  <a:txBody>
                    <a:bodyPr/>
                    <a:lstStyle/>
                    <a:p>
                      <a:r>
                        <a:rPr lang="de-DE" dirty="0">
                          <a:latin typeface="Arial" panose="020B0604020202020204" pitchFamily="34" charset="0"/>
                          <a:cs typeface="Arial" panose="020B0604020202020204" pitchFamily="34" charset="0"/>
                        </a:rPr>
                        <a:t>Ereignis</a:t>
                      </a:r>
                    </a:p>
                  </a:txBody>
                  <a:tcPr/>
                </a:tc>
                <a:extLst>
                  <a:ext uri="{0D108BD9-81ED-4DB2-BD59-A6C34878D82A}">
                    <a16:rowId xmlns:a16="http://schemas.microsoft.com/office/drawing/2014/main" val="3744993513"/>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3. Juli 2018</a:t>
                      </a:r>
                      <a:endParaRPr lang="de-DE" sz="1600" dirty="0">
                        <a:solidFill>
                          <a:schemeClr val="tx1"/>
                        </a:solidFill>
                      </a:endParaRPr>
                    </a:p>
                  </a:txBody>
                  <a:tcPr/>
                </a:tc>
                <a:tc>
                  <a:txBody>
                    <a:bodyPr/>
                    <a:lstStyle/>
                    <a:p>
                      <a:pPr marL="47625" lvl="1" indent="0">
                        <a:buFontTx/>
                        <a:buNone/>
                      </a:pPr>
                      <a:r>
                        <a:rPr lang="de-DE" sz="1600" dirty="0">
                          <a:latin typeface="Arial" panose="020B0604020202020204" pitchFamily="34" charset="0"/>
                          <a:cs typeface="Arial" panose="020B0604020202020204" pitchFamily="34" charset="0"/>
                        </a:rPr>
                        <a:t>Das Landeskabinett beschloss in einem Schulversuch bis zu 60 Talentschulen in NRW einzurichten</a:t>
                      </a:r>
                    </a:p>
                  </a:txBody>
                  <a:tcPr/>
                </a:tc>
                <a:extLst>
                  <a:ext uri="{0D108BD9-81ED-4DB2-BD59-A6C34878D82A}">
                    <a16:rowId xmlns:a16="http://schemas.microsoft.com/office/drawing/2014/main" val="3811307386"/>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Oktober 2018</a:t>
                      </a:r>
                      <a:endParaRPr lang="de-DE"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Arial" panose="020B0604020202020204" pitchFamily="34" charset="0"/>
                          <a:cs typeface="Arial" panose="020B0604020202020204" pitchFamily="34" charset="0"/>
                        </a:rPr>
                        <a:t>Das Schulministerium berief eine Expertenjury, die über die Bewerbungen entscheidet</a:t>
                      </a:r>
                    </a:p>
                  </a:txBody>
                  <a:tcPr/>
                </a:tc>
                <a:extLst>
                  <a:ext uri="{0D108BD9-81ED-4DB2-BD59-A6C34878D82A}">
                    <a16:rowId xmlns:a16="http://schemas.microsoft.com/office/drawing/2014/main" val="2715911412"/>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1. Februar 2019</a:t>
                      </a:r>
                      <a:endParaRPr lang="de-DE"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Arial" panose="020B0604020202020204" pitchFamily="34" charset="0"/>
                          <a:cs typeface="Arial" panose="020B0604020202020204" pitchFamily="34" charset="0"/>
                        </a:rPr>
                        <a:t>Bekanntgabe der ersten 35 Talentschulen </a:t>
                      </a:r>
                    </a:p>
                  </a:txBody>
                  <a:tcPr/>
                </a:tc>
                <a:extLst>
                  <a:ext uri="{0D108BD9-81ED-4DB2-BD59-A6C34878D82A}">
                    <a16:rowId xmlns:a16="http://schemas.microsoft.com/office/drawing/2014/main" val="278382662"/>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August 2019</a:t>
                      </a:r>
                      <a:endParaRPr lang="de-DE"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Arial" panose="020B0604020202020204" pitchFamily="34" charset="0"/>
                          <a:cs typeface="Arial" panose="020B0604020202020204" pitchFamily="34" charset="0"/>
                        </a:rPr>
                        <a:t>Start des Schulversuchs an den ersten 35 Schulen </a:t>
                      </a:r>
                    </a:p>
                  </a:txBody>
                  <a:tcPr/>
                </a:tc>
                <a:extLst>
                  <a:ext uri="{0D108BD9-81ED-4DB2-BD59-A6C34878D82A}">
                    <a16:rowId xmlns:a16="http://schemas.microsoft.com/office/drawing/2014/main" val="2794857246"/>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12. Dezember 2019</a:t>
                      </a:r>
                      <a:endParaRPr lang="de-DE"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Arial" panose="020B0604020202020204" pitchFamily="34" charset="0"/>
                          <a:cs typeface="Arial" panose="020B0604020202020204" pitchFamily="34" charset="0"/>
                        </a:rPr>
                        <a:t>Bekanntgabe der 25 Talentschulen der zweiten Runde </a:t>
                      </a:r>
                    </a:p>
                  </a:txBody>
                  <a:tcPr/>
                </a:tc>
                <a:extLst>
                  <a:ext uri="{0D108BD9-81ED-4DB2-BD59-A6C34878D82A}">
                    <a16:rowId xmlns:a16="http://schemas.microsoft.com/office/drawing/2014/main" val="2359566131"/>
                  </a:ext>
                </a:extLst>
              </a:tr>
              <a:tr h="370840">
                <a:tc>
                  <a:txBody>
                    <a:bodyPr/>
                    <a:lstStyle/>
                    <a:p>
                      <a:r>
                        <a:rPr lang="de-DE" sz="1600" b="1" dirty="0">
                          <a:solidFill>
                            <a:schemeClr val="tx1"/>
                          </a:solidFill>
                          <a:latin typeface="Arial" panose="020B0604020202020204" pitchFamily="34" charset="0"/>
                          <a:cs typeface="Arial" panose="020B0604020202020204" pitchFamily="34" charset="0"/>
                        </a:rPr>
                        <a:t>August 2020</a:t>
                      </a:r>
                      <a:endParaRPr lang="de-DE"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Arial" panose="020B0604020202020204" pitchFamily="34" charset="0"/>
                          <a:cs typeface="Arial" panose="020B0604020202020204" pitchFamily="34" charset="0"/>
                        </a:rPr>
                        <a:t>Start des Schulversuchs an den weiteren 25 Schulen </a:t>
                      </a:r>
                    </a:p>
                  </a:txBody>
                  <a:tcPr/>
                </a:tc>
                <a:extLst>
                  <a:ext uri="{0D108BD9-81ED-4DB2-BD59-A6C34878D82A}">
                    <a16:rowId xmlns:a16="http://schemas.microsoft.com/office/drawing/2014/main" val="2269073265"/>
                  </a:ext>
                </a:extLst>
              </a:tr>
            </a:tbl>
          </a:graphicData>
        </a:graphic>
      </p:graphicFrame>
    </p:spTree>
    <p:extLst>
      <p:ext uri="{BB962C8B-B14F-4D97-AF65-F5344CB8AC3E}">
        <p14:creationId xmlns:p14="http://schemas.microsoft.com/office/powerpoint/2010/main" val="157042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3">
            <a:extLst>
              <a:ext uri="{FF2B5EF4-FFF2-40B4-BE49-F238E27FC236}">
                <a16:creationId xmlns:a16="http://schemas.microsoft.com/office/drawing/2014/main" id="{F631FEE6-F940-4725-B6F6-79708B9A452E}"/>
              </a:ext>
            </a:extLst>
          </p:cNvPr>
          <p:cNvPicPr>
            <a:picLocks noChangeAspect="1"/>
          </p:cNvPicPr>
          <p:nvPr/>
        </p:nvPicPr>
        <p:blipFill>
          <a:blip r:embed="rId2"/>
          <a:stretch>
            <a:fillRect/>
          </a:stretch>
        </p:blipFill>
        <p:spPr>
          <a:xfrm>
            <a:off x="0" y="-69647"/>
            <a:ext cx="2743200" cy="1031925"/>
          </a:xfrm>
          <a:prstGeom prst="rect">
            <a:avLst/>
          </a:prstGeom>
        </p:spPr>
      </p:pic>
      <p:pic>
        <p:nvPicPr>
          <p:cNvPr id="7" name="Grafik 7" descr="Ein Bild, das Text enthält.&#10;&#10;Beschreibung automatisch generiert.">
            <a:extLst>
              <a:ext uri="{FF2B5EF4-FFF2-40B4-BE49-F238E27FC236}">
                <a16:creationId xmlns:a16="http://schemas.microsoft.com/office/drawing/2014/main" id="{001174C3-DC9C-43A1-A606-B98312A8A63C}"/>
              </a:ext>
            </a:extLst>
          </p:cNvPr>
          <p:cNvPicPr>
            <a:picLocks noChangeAspect="1"/>
          </p:cNvPicPr>
          <p:nvPr/>
        </p:nvPicPr>
        <p:blipFill>
          <a:blip r:embed="rId3"/>
          <a:stretch>
            <a:fillRect/>
          </a:stretch>
        </p:blipFill>
        <p:spPr>
          <a:xfrm>
            <a:off x="8972364" y="210076"/>
            <a:ext cx="3048000" cy="759967"/>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029F68BF-0EA4-46BB-A75C-0E2584B6F3F8}"/>
              </a:ext>
            </a:extLst>
          </p:cNvPr>
          <p:cNvPicPr>
            <a:picLocks noChangeAspect="1"/>
          </p:cNvPicPr>
          <p:nvPr/>
        </p:nvPicPr>
        <p:blipFill>
          <a:blip r:embed="rId4"/>
          <a:stretch>
            <a:fillRect/>
          </a:stretch>
        </p:blipFill>
        <p:spPr>
          <a:xfrm>
            <a:off x="5882046" y="126968"/>
            <a:ext cx="2743200" cy="839096"/>
          </a:xfrm>
          <a:prstGeom prst="rect">
            <a:avLst/>
          </a:prstGeom>
        </p:spPr>
      </p:pic>
      <p:sp>
        <p:nvSpPr>
          <p:cNvPr id="9" name="Textfeld 8">
            <a:extLst>
              <a:ext uri="{FF2B5EF4-FFF2-40B4-BE49-F238E27FC236}">
                <a16:creationId xmlns:a16="http://schemas.microsoft.com/office/drawing/2014/main" id="{672F8667-7421-45A6-968A-DC63B3A68084}"/>
              </a:ext>
            </a:extLst>
          </p:cNvPr>
          <p:cNvSpPr txBox="1"/>
          <p:nvPr/>
        </p:nvSpPr>
        <p:spPr>
          <a:xfrm>
            <a:off x="1946" y="1805309"/>
            <a:ext cx="1219005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id="{3757DA78-54C6-4364-9BDA-3BB5EFF87427}"/>
              </a:ext>
            </a:extLst>
          </p:cNvPr>
          <p:cNvSpPr txBox="1"/>
          <p:nvPr/>
        </p:nvSpPr>
        <p:spPr>
          <a:xfrm>
            <a:off x="-1058" y="1126066"/>
            <a:ext cx="12199407" cy="523220"/>
          </a:xfrm>
          <a:prstGeom prst="rect">
            <a:avLst/>
          </a:prstGeom>
          <a:solidFill>
            <a:srgbClr val="0070C0"/>
          </a:solid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2800" b="1">
                <a:solidFill>
                  <a:schemeClr val="bg1"/>
                </a:solidFill>
                <a:latin typeface="Arial"/>
                <a:cs typeface="Arial"/>
              </a:rPr>
              <a:t>Schulversuch Talentschulen</a:t>
            </a:r>
          </a:p>
        </p:txBody>
      </p:sp>
      <p:sp>
        <p:nvSpPr>
          <p:cNvPr id="4" name="Textfeld 3">
            <a:extLst>
              <a:ext uri="{FF2B5EF4-FFF2-40B4-BE49-F238E27FC236}">
                <a16:creationId xmlns:a16="http://schemas.microsoft.com/office/drawing/2014/main" id="{4FEE457A-5304-4B8B-8D42-9155FE391A8F}"/>
              </a:ext>
            </a:extLst>
          </p:cNvPr>
          <p:cNvSpPr txBox="1"/>
          <p:nvPr/>
        </p:nvSpPr>
        <p:spPr>
          <a:xfrm>
            <a:off x="135061" y="6423255"/>
            <a:ext cx="919186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400" dirty="0">
                <a:latin typeface="Arial"/>
                <a:ea typeface="+mn-lt"/>
                <a:cs typeface="Arial"/>
              </a:rPr>
              <a:t>Quelle: </a:t>
            </a:r>
            <a:r>
              <a:rPr lang="de-DE" sz="1400" dirty="0">
                <a:latin typeface="Arial"/>
                <a:ea typeface="+mn-lt"/>
                <a:cs typeface="Arial"/>
                <a:hlinkClick r:id="rId5"/>
              </a:rPr>
              <a:t>https://www.uni-due.de/bifo/projekte_schulentwicklung.php#talentschule</a:t>
            </a:r>
            <a:r>
              <a:rPr lang="de-DE" sz="1400" dirty="0">
                <a:latin typeface="Arial"/>
                <a:ea typeface="+mn-lt"/>
                <a:cs typeface="Arial"/>
              </a:rPr>
              <a:t> </a:t>
            </a:r>
            <a:endParaRPr lang="de-DE" sz="1400" dirty="0">
              <a:latin typeface="Arial"/>
              <a:cs typeface="Arial"/>
            </a:endParaRPr>
          </a:p>
        </p:txBody>
      </p:sp>
      <p:sp>
        <p:nvSpPr>
          <p:cNvPr id="10" name="Rectangle 3">
            <a:extLst>
              <a:ext uri="{FF2B5EF4-FFF2-40B4-BE49-F238E27FC236}">
                <a16:creationId xmlns:a16="http://schemas.microsoft.com/office/drawing/2014/main" id="{07BB49F7-5CC4-3649-8866-09CD67782AD7}"/>
              </a:ext>
            </a:extLst>
          </p:cNvPr>
          <p:cNvSpPr>
            <a:spLocks noChangeArrowheads="1"/>
          </p:cNvSpPr>
          <p:nvPr/>
        </p:nvSpPr>
        <p:spPr bwMode="auto">
          <a:xfrm>
            <a:off x="135061" y="1813074"/>
            <a:ext cx="1176578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1" i="0" u="sng" strike="noStrike" cap="none" normalizeH="0" baseline="0" dirty="0">
                <a:ln>
                  <a:noFill/>
                </a:ln>
                <a:solidFill>
                  <a:srgbClr val="0070C0"/>
                </a:solidFill>
                <a:effectLst/>
                <a:cs typeface="Arial" panose="020B0604020202020204" pitchFamily="34" charset="0"/>
              </a:rPr>
              <a:t>Wissenschaftliche Begleitforschung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1" i="0" u="sng" strike="noStrike" cap="none" normalizeH="0" baseline="0" dirty="0">
              <a:ln>
                <a:noFill/>
              </a:ln>
              <a:solidFill>
                <a:srgbClr val="0070C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cs typeface="Arial" panose="020B0604020202020204" pitchFamily="34" charset="0"/>
              </a:rPr>
              <a:t>Gefördert durch das Ministerium für Schule und Bildung des Landes Nordrhein-Westfalen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rgbClr val="000000"/>
                </a:solidFill>
                <a:effectLst/>
                <a:cs typeface="Arial" panose="020B0604020202020204" pitchFamily="34" charset="0"/>
              </a:rPr>
              <a:t>Ansprechpartnerinnen</a:t>
            </a:r>
            <a:r>
              <a:rPr kumimoji="0" lang="de-DE" altLang="de-DE" b="0" i="0" strike="noStrike" cap="none" normalizeH="0" baseline="0" dirty="0">
                <a:ln>
                  <a:noFill/>
                </a:ln>
                <a:solidFill>
                  <a:srgbClr val="000000"/>
                </a:solidFill>
                <a:effectLst/>
                <a:cs typeface="Arial" panose="020B0604020202020204" pitchFamily="34" charset="0"/>
              </a:rPr>
              <a:t>:</a:t>
            </a:r>
            <a:r>
              <a:rPr kumimoji="0" lang="de-DE" altLang="de-DE" b="0" i="0" strike="noStrike" cap="none" normalizeH="0" baseline="0" dirty="0">
                <a:ln>
                  <a:noFill/>
                </a:ln>
                <a:solidFill>
                  <a:schemeClr val="accent5">
                    <a:lumMod val="60000"/>
                    <a:lumOff val="40000"/>
                  </a:schemeClr>
                </a:solidFill>
                <a:effectLst/>
                <a:cs typeface="Arial" panose="020B0604020202020204" pitchFamily="34" charset="0"/>
                <a:hlinkClick r:id="rId6">
                  <a:extLst>
                    <a:ext uri="{A12FA001-AC4F-418D-AE19-62706E023703}">
                      <ahyp:hlinkClr xmlns:ahyp="http://schemas.microsoft.com/office/drawing/2018/hyperlinkcolor" val="tx"/>
                    </a:ext>
                  </a:extLst>
                </a:hlinkClick>
              </a:rPr>
              <a:t> </a:t>
            </a:r>
            <a:r>
              <a:rPr kumimoji="0" lang="de-DE" altLang="de-DE" b="0" i="0" u="sng" strike="noStrike" cap="none" normalizeH="0" baseline="0" dirty="0">
                <a:ln>
                  <a:noFill/>
                </a:ln>
                <a:solidFill>
                  <a:schemeClr val="accent5">
                    <a:lumMod val="75000"/>
                  </a:schemeClr>
                </a:solidFill>
                <a:effectLst/>
                <a:cs typeface="Arial" panose="020B0604020202020204" pitchFamily="34" charset="0"/>
                <a:hlinkClick r:id="rId6">
                  <a:extLst>
                    <a:ext uri="{A12FA001-AC4F-418D-AE19-62706E023703}">
                      <ahyp:hlinkClr xmlns:ahyp="http://schemas.microsoft.com/office/drawing/2018/hyperlinkcolor" val="tx"/>
                    </a:ext>
                  </a:extLst>
                </a:hlinkClick>
              </a:rPr>
              <a:t>Prof. Dr. Isabell van Ackeren</a:t>
            </a:r>
            <a:r>
              <a:rPr kumimoji="0" lang="de-DE" altLang="de-DE" b="0" i="0" u="none" strike="noStrike" cap="none" normalizeH="0" baseline="0" dirty="0">
                <a:ln>
                  <a:noFill/>
                </a:ln>
                <a:solidFill>
                  <a:schemeClr val="accent5">
                    <a:lumMod val="75000"/>
                  </a:schemeClr>
                </a:solidFill>
                <a:effectLst/>
                <a:cs typeface="Arial" panose="020B0604020202020204" pitchFamily="34" charset="0"/>
              </a:rPr>
              <a:t>, </a:t>
            </a:r>
            <a:r>
              <a:rPr kumimoji="0" lang="de-DE" altLang="de-DE" b="0" i="0" u="sng" strike="noStrike" cap="none" normalizeH="0" baseline="0" dirty="0">
                <a:ln>
                  <a:noFill/>
                </a:ln>
                <a:solidFill>
                  <a:schemeClr val="accent5">
                    <a:lumMod val="75000"/>
                  </a:schemeClr>
                </a:solidFill>
                <a:effectLst/>
                <a:cs typeface="Arial" panose="020B0604020202020204" pitchFamily="34" charset="0"/>
                <a:hlinkClick r:id="rId7">
                  <a:extLst>
                    <a:ext uri="{A12FA001-AC4F-418D-AE19-62706E023703}">
                      <ahyp:hlinkClr xmlns:ahyp="http://schemas.microsoft.com/office/drawing/2018/hyperlinkcolor" val="tx"/>
                    </a:ext>
                  </a:extLst>
                </a:hlinkClick>
              </a:rPr>
              <a:t>Dr. Sabrina Rutter</a:t>
            </a:r>
            <a:r>
              <a:rPr kumimoji="0" lang="de-DE" altLang="de-DE" b="0" i="0" u="none" strike="noStrike" cap="none" normalizeH="0" baseline="0" dirty="0">
                <a:ln>
                  <a:noFill/>
                </a:ln>
                <a:solidFill>
                  <a:schemeClr val="accent5">
                    <a:lumMod val="75000"/>
                  </a:schemeClr>
                </a:solidFill>
                <a:effectLst/>
                <a:cs typeface="Arial" panose="020B0604020202020204" pitchFamily="34" charset="0"/>
              </a:rPr>
              <a:t>, </a:t>
            </a:r>
            <a:r>
              <a:rPr kumimoji="0" lang="de-DE" altLang="de-DE" b="0" i="0" u="sng" strike="noStrike" cap="none" normalizeH="0" baseline="0" dirty="0">
                <a:ln>
                  <a:noFill/>
                </a:ln>
                <a:solidFill>
                  <a:schemeClr val="accent5">
                    <a:lumMod val="75000"/>
                  </a:schemeClr>
                </a:solidFill>
                <a:effectLst/>
                <a:cs typeface="Arial" panose="020B0604020202020204" pitchFamily="34" charset="0"/>
              </a:rPr>
              <a:t>Laura Beckmann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1" i="0" strike="noStrike" cap="none" normalizeH="0" baseline="0" dirty="0">
                <a:ln>
                  <a:noFill/>
                </a:ln>
                <a:solidFill>
                  <a:srgbClr val="00B0F0"/>
                </a:solidFill>
                <a:effectLst/>
                <a:cs typeface="Arial" panose="020B0604020202020204" pitchFamily="34" charset="0"/>
              </a:rPr>
              <a:t>Ziel der wissenschaftlichen Begleitforschung:</a:t>
            </a:r>
            <a:r>
              <a:rPr kumimoji="0" lang="de-DE" altLang="de-DE" b="0" i="0" strike="noStrike" cap="none" normalizeH="0" baseline="0" dirty="0">
                <a:ln>
                  <a:noFill/>
                </a:ln>
                <a:solidFill>
                  <a:srgbClr val="00B0F0"/>
                </a:solidFill>
                <a:effectLst/>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rgbClr val="000000"/>
                </a:solidFill>
                <a:effectLst/>
                <a:cs typeface="Arial" panose="020B0604020202020204" pitchFamily="34" charset="0"/>
              </a:rPr>
              <a:t>Schul- und Unterrichtsentwicklungsprozesse an den Talentschulen unter Berücksichtigung der Komplexität der einzelschulischen Ausgangslage einerseits und der besonderen Projektarchitektur andererseits im Längsschnitt zu analysieren.</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rgbClr val="000000"/>
                </a:solidFill>
                <a:effectLst/>
                <a:cs typeface="Arial" panose="020B0604020202020204" pitchFamily="34" charset="0"/>
              </a:rPr>
              <a:t>Dabei werden unterschiedliche </a:t>
            </a:r>
            <a:r>
              <a:rPr kumimoji="0" lang="de-DE" altLang="de-DE" b="0" i="0" u="none" strike="noStrike" cap="none" normalizeH="0" baseline="0" dirty="0" err="1">
                <a:ln>
                  <a:noFill/>
                </a:ln>
                <a:solidFill>
                  <a:srgbClr val="000000"/>
                </a:solidFill>
                <a:effectLst/>
                <a:cs typeface="Arial" panose="020B0604020202020204" pitchFamily="34" charset="0"/>
              </a:rPr>
              <a:t>Akteursperspektiven</a:t>
            </a:r>
            <a:r>
              <a:rPr kumimoji="0" lang="de-DE" altLang="de-DE" b="0" i="0" u="none" strike="noStrike" cap="none" normalizeH="0" baseline="0" dirty="0">
                <a:ln>
                  <a:noFill/>
                </a:ln>
                <a:solidFill>
                  <a:srgbClr val="000000"/>
                </a:solidFill>
                <a:effectLst/>
                <a:cs typeface="Arial" panose="020B0604020202020204" pitchFamily="34" charset="0"/>
              </a:rPr>
              <a:t> (Bildungsadministration, Schulentwicklungsbegleiter*innen, Schulleitungen, Lehrkräfte und zusätzlich im Unterricht eingesetztes Personal, Schüler*innen) sowohl in Form standardisierter Befragungen als auch qualitativer Interviews, Gruppendiskussionen und ethnografischer Unterrichtsbeobachtungen erfasst.</a:t>
            </a:r>
            <a:endParaRPr kumimoji="0" lang="de-DE" altLang="de-DE"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75152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9B789048-32EE-491B-8CBF-558344FDB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1B6DA64E-EB13-4B6B-B5C7-EDB6E8B29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el 1">
            <a:extLst>
              <a:ext uri="{FF2B5EF4-FFF2-40B4-BE49-F238E27FC236}">
                <a16:creationId xmlns:a16="http://schemas.microsoft.com/office/drawing/2014/main" id="{F0BE2005-3E16-4874-8170-1EF83FAE104E}"/>
              </a:ext>
            </a:extLst>
          </p:cNvPr>
          <p:cNvSpPr>
            <a:spLocks noGrp="1"/>
          </p:cNvSpPr>
          <p:nvPr>
            <p:ph type="ctrTitle"/>
          </p:nvPr>
        </p:nvSpPr>
        <p:spPr>
          <a:xfrm>
            <a:off x="6282172" y="958200"/>
            <a:ext cx="5671647" cy="1793564"/>
          </a:xfrm>
        </p:spPr>
        <p:txBody>
          <a:bodyPr anchor="t">
            <a:noAutofit/>
          </a:bodyPr>
          <a:lstStyle/>
          <a:p>
            <a:pPr algn="l"/>
            <a:r>
              <a:rPr lang="de-DE" b="1" u="sng">
                <a:solidFill>
                  <a:schemeClr val="accent5">
                    <a:lumMod val="75000"/>
                  </a:schemeClr>
                </a:solidFill>
                <a:latin typeface="Arial"/>
                <a:cs typeface="Calibri Light"/>
              </a:rPr>
              <a:t>Schulversuch Talentschulen</a:t>
            </a:r>
          </a:p>
        </p:txBody>
      </p:sp>
      <p:sp>
        <p:nvSpPr>
          <p:cNvPr id="58" name="Freeform 67">
            <a:extLst>
              <a:ext uri="{FF2B5EF4-FFF2-40B4-BE49-F238E27FC236}">
                <a16:creationId xmlns:a16="http://schemas.microsoft.com/office/drawing/2014/main" id="{07500BEA-8A07-45E9-9219-40FBEECD55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80086"/>
            <a:ext cx="3209709" cy="267791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Oval 59">
            <a:extLst>
              <a:ext uri="{FF2B5EF4-FFF2-40B4-BE49-F238E27FC236}">
                <a16:creationId xmlns:a16="http://schemas.microsoft.com/office/drawing/2014/main" id="{F006ACBB-A8A7-4C1B-9832-A4BFEDD2E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4527" y="2905885"/>
            <a:ext cx="2765788" cy="2731720"/>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5">
            <a:extLst>
              <a:ext uri="{FF2B5EF4-FFF2-40B4-BE49-F238E27FC236}">
                <a16:creationId xmlns:a16="http://schemas.microsoft.com/office/drawing/2014/main" id="{46664683-CA82-4BDA-BCF2-581458074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fik 4" descr="Ein Bild, das Text enthält.&#10;&#10;Beschreibung automatisch generiert.">
            <a:extLst>
              <a:ext uri="{FF2B5EF4-FFF2-40B4-BE49-F238E27FC236}">
                <a16:creationId xmlns:a16="http://schemas.microsoft.com/office/drawing/2014/main" id="{07DD381A-8D05-407D-8192-791CDC59A80B}"/>
              </a:ext>
            </a:extLst>
          </p:cNvPr>
          <p:cNvPicPr>
            <a:picLocks noChangeAspect="1"/>
          </p:cNvPicPr>
          <p:nvPr/>
        </p:nvPicPr>
        <p:blipFill>
          <a:blip r:embed="rId3"/>
          <a:stretch>
            <a:fillRect/>
          </a:stretch>
        </p:blipFill>
        <p:spPr>
          <a:xfrm>
            <a:off x="239972" y="1028453"/>
            <a:ext cx="3239077" cy="777378"/>
          </a:xfrm>
          <a:prstGeom prst="rect">
            <a:avLst/>
          </a:prstGeom>
        </p:spPr>
      </p:pic>
      <p:pic>
        <p:nvPicPr>
          <p:cNvPr id="5" name="Grafik 5" descr="Ein Bild, das Text enthält.&#10;&#10;Beschreibung automatisch generiert.">
            <a:extLst>
              <a:ext uri="{FF2B5EF4-FFF2-40B4-BE49-F238E27FC236}">
                <a16:creationId xmlns:a16="http://schemas.microsoft.com/office/drawing/2014/main" id="{3E8B17D4-8224-474C-9E5C-54D35EDAD1FD}"/>
              </a:ext>
            </a:extLst>
          </p:cNvPr>
          <p:cNvPicPr>
            <a:picLocks noChangeAspect="1"/>
          </p:cNvPicPr>
          <p:nvPr/>
        </p:nvPicPr>
        <p:blipFill>
          <a:blip r:embed="rId4"/>
          <a:stretch>
            <a:fillRect/>
          </a:stretch>
        </p:blipFill>
        <p:spPr>
          <a:xfrm>
            <a:off x="239971" y="5360942"/>
            <a:ext cx="2465353" cy="754108"/>
          </a:xfrm>
          <a:prstGeom prst="rect">
            <a:avLst/>
          </a:prstGeom>
        </p:spPr>
      </p:pic>
      <p:pic>
        <p:nvPicPr>
          <p:cNvPr id="8" name="Grafik 8">
            <a:extLst>
              <a:ext uri="{FF2B5EF4-FFF2-40B4-BE49-F238E27FC236}">
                <a16:creationId xmlns:a16="http://schemas.microsoft.com/office/drawing/2014/main" id="{9271E924-0CA6-42AA-A235-C13D033F5E10}"/>
              </a:ext>
            </a:extLst>
          </p:cNvPr>
          <p:cNvPicPr>
            <a:picLocks noChangeAspect="1"/>
          </p:cNvPicPr>
          <p:nvPr/>
        </p:nvPicPr>
        <p:blipFill>
          <a:blip r:embed="rId5"/>
          <a:stretch>
            <a:fillRect/>
          </a:stretch>
        </p:blipFill>
        <p:spPr>
          <a:xfrm>
            <a:off x="3830505" y="3922170"/>
            <a:ext cx="1933831" cy="727459"/>
          </a:xfrm>
          <a:prstGeom prst="rect">
            <a:avLst/>
          </a:prstGeom>
        </p:spPr>
      </p:pic>
      <p:sp>
        <p:nvSpPr>
          <p:cNvPr id="7" name="Untertitel 6">
            <a:extLst>
              <a:ext uri="{FF2B5EF4-FFF2-40B4-BE49-F238E27FC236}">
                <a16:creationId xmlns:a16="http://schemas.microsoft.com/office/drawing/2014/main" id="{EC3FCC8D-66F2-4CCC-BCDA-8D7D44A7F96A}"/>
              </a:ext>
            </a:extLst>
          </p:cNvPr>
          <p:cNvSpPr>
            <a:spLocks noGrp="1"/>
          </p:cNvSpPr>
          <p:nvPr>
            <p:ph type="subTitle" idx="1"/>
          </p:nvPr>
        </p:nvSpPr>
        <p:spPr>
          <a:xfrm>
            <a:off x="6624235" y="3574882"/>
            <a:ext cx="4770546" cy="2731720"/>
          </a:xfrm>
        </p:spPr>
        <p:txBody>
          <a:bodyPr vert="horz" lIns="91440" tIns="45720" rIns="91440" bIns="45720" rtlCol="0" anchor="t">
            <a:normAutofit/>
          </a:bodyPr>
          <a:lstStyle/>
          <a:p>
            <a:pPr algn="l"/>
            <a:r>
              <a:rPr lang="de-DE" sz="2000" b="1" dirty="0">
                <a:latin typeface="Arial"/>
                <a:cs typeface="Arial"/>
              </a:rPr>
              <a:t>Weiterführende Informationen erhalten Sie hier:</a:t>
            </a:r>
          </a:p>
          <a:p>
            <a:pPr algn="l"/>
            <a:r>
              <a:rPr lang="de-DE" sz="1600" dirty="0">
                <a:latin typeface="Arial" panose="020B0604020202020204" pitchFamily="34" charset="0"/>
                <a:ea typeface="+mn-lt"/>
                <a:cs typeface="Arial" panose="020B0604020202020204" pitchFamily="34" charset="0"/>
                <a:hlinkClick r:id="rId6"/>
              </a:rPr>
              <a:t>https://www.schulministerium.nrw/themen/schulentwicklung/talentschulen</a:t>
            </a:r>
            <a:r>
              <a:rPr lang="de-DE" sz="1600" dirty="0">
                <a:latin typeface="Arial" panose="020B0604020202020204" pitchFamily="34" charset="0"/>
                <a:ea typeface="+mn-lt"/>
                <a:cs typeface="Arial" panose="020B0604020202020204" pitchFamily="34" charset="0"/>
              </a:rPr>
              <a:t> </a:t>
            </a:r>
          </a:p>
          <a:p>
            <a:pPr algn="l"/>
            <a:endParaRPr lang="de-DE" sz="800" dirty="0">
              <a:latin typeface="Arial" panose="020B0604020202020204" pitchFamily="34" charset="0"/>
              <a:ea typeface="+mn-lt"/>
              <a:cs typeface="Arial" panose="020B0604020202020204" pitchFamily="34" charset="0"/>
            </a:endParaRPr>
          </a:p>
          <a:p>
            <a:pPr algn="l"/>
            <a:r>
              <a:rPr lang="de-DE" sz="1600" dirty="0">
                <a:latin typeface="Arial" panose="020B0604020202020204" pitchFamily="34" charset="0"/>
                <a:cs typeface="Arial" panose="020B0604020202020204" pitchFamily="34" charset="0"/>
                <a:hlinkClick r:id="rId7"/>
              </a:rPr>
              <a:t>www.schulministerium.nrw.de/docs/Schulentwicklung/Talentschulen/index.html</a:t>
            </a:r>
            <a:r>
              <a:rPr lang="de-DE" sz="1600" dirty="0">
                <a:latin typeface="Arial" panose="020B0604020202020204" pitchFamily="34" charset="0"/>
                <a:cs typeface="Arial" panose="020B0604020202020204" pitchFamily="34" charset="0"/>
              </a:rPr>
              <a:t>  </a:t>
            </a:r>
          </a:p>
          <a:p>
            <a:pPr algn="l"/>
            <a:endParaRPr lang="de-DE" sz="2000" dirty="0">
              <a:latin typeface="Arial"/>
            </a:endParaRPr>
          </a:p>
        </p:txBody>
      </p:sp>
    </p:spTree>
    <p:extLst>
      <p:ext uri="{BB962C8B-B14F-4D97-AF65-F5344CB8AC3E}">
        <p14:creationId xmlns:p14="http://schemas.microsoft.com/office/powerpoint/2010/main" val="8273286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805</Words>
  <Application>Microsoft Macintosh PowerPoint</Application>
  <PresentationFormat>Breitbild</PresentationFormat>
  <Paragraphs>98</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Arial,Sans-Serif</vt:lpstr>
      <vt:lpstr>Calibri</vt:lpstr>
      <vt:lpstr>Calibri Light</vt:lpstr>
      <vt:lpstr>Symbol</vt:lpstr>
      <vt:lpstr>Larissa</vt:lpstr>
      <vt:lpstr>Schulversuch Talentschulen</vt:lpstr>
      <vt:lpstr>PowerPoint-Präsentation</vt:lpstr>
      <vt:lpstr>PowerPoint-Präsentation</vt:lpstr>
      <vt:lpstr>PowerPoint-Präsentation</vt:lpstr>
      <vt:lpstr>PowerPoint-Präsentation</vt:lpstr>
      <vt:lpstr>PowerPoint-Präsentation</vt:lpstr>
      <vt:lpstr>Schulversuch Talentschulen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Melanie Ahrens</cp:lastModifiedBy>
  <cp:revision>210</cp:revision>
  <dcterms:created xsi:type="dcterms:W3CDTF">2021-04-27T07:20:36Z</dcterms:created>
  <dcterms:modified xsi:type="dcterms:W3CDTF">2021-04-27T11:01:39Z</dcterms:modified>
</cp:coreProperties>
</file>